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60"/>
  </p:notesMasterIdLst>
  <p:sldIdLst>
    <p:sldId id="256" r:id="rId3"/>
    <p:sldId id="619" r:id="rId4"/>
    <p:sldId id="257" r:id="rId5"/>
    <p:sldId id="266" r:id="rId6"/>
    <p:sldId id="260" r:id="rId7"/>
    <p:sldId id="581" r:id="rId8"/>
    <p:sldId id="282" r:id="rId9"/>
    <p:sldId id="586" r:id="rId10"/>
    <p:sldId id="599" r:id="rId11"/>
    <p:sldId id="647" r:id="rId12"/>
    <p:sldId id="648" r:id="rId13"/>
    <p:sldId id="649" r:id="rId14"/>
    <p:sldId id="650" r:id="rId15"/>
    <p:sldId id="644" r:id="rId16"/>
    <p:sldId id="269" r:id="rId17"/>
    <p:sldId id="621" r:id="rId18"/>
    <p:sldId id="651" r:id="rId19"/>
    <p:sldId id="605" r:id="rId20"/>
    <p:sldId id="611" r:id="rId21"/>
    <p:sldId id="646" r:id="rId22"/>
    <p:sldId id="271" r:id="rId23"/>
    <p:sldId id="645" r:id="rId24"/>
    <p:sldId id="652" r:id="rId25"/>
    <p:sldId id="653" r:id="rId26"/>
    <p:sldId id="655" r:id="rId27"/>
    <p:sldId id="656" r:id="rId28"/>
    <p:sldId id="657" r:id="rId29"/>
    <p:sldId id="654" r:id="rId30"/>
    <p:sldId id="658" r:id="rId31"/>
    <p:sldId id="659" r:id="rId32"/>
    <p:sldId id="660" r:id="rId33"/>
    <p:sldId id="661" r:id="rId34"/>
    <p:sldId id="662" r:id="rId35"/>
    <p:sldId id="663" r:id="rId36"/>
    <p:sldId id="664" r:id="rId37"/>
    <p:sldId id="670" r:id="rId38"/>
    <p:sldId id="666" r:id="rId39"/>
    <p:sldId id="667" r:id="rId40"/>
    <p:sldId id="668" r:id="rId41"/>
    <p:sldId id="687" r:id="rId42"/>
    <p:sldId id="669" r:id="rId43"/>
    <p:sldId id="671" r:id="rId44"/>
    <p:sldId id="672" r:id="rId45"/>
    <p:sldId id="676" r:id="rId46"/>
    <p:sldId id="673" r:id="rId47"/>
    <p:sldId id="674" r:id="rId48"/>
    <p:sldId id="675" r:id="rId49"/>
    <p:sldId id="677" r:id="rId50"/>
    <p:sldId id="678" r:id="rId51"/>
    <p:sldId id="679" r:id="rId52"/>
    <p:sldId id="685" r:id="rId53"/>
    <p:sldId id="681" r:id="rId54"/>
    <p:sldId id="682" r:id="rId55"/>
    <p:sldId id="683" r:id="rId56"/>
    <p:sldId id="688" r:id="rId57"/>
    <p:sldId id="684" r:id="rId58"/>
    <p:sldId id="280" r:id="rId59"/>
  </p:sldIdLst>
  <p:sldSz cx="18288000" cy="10287000"/>
  <p:notesSz cx="10287000" cy="18288000"/>
  <p:embeddedFontLst>
    <p:embeddedFont>
      <p:font typeface="Inter SemiBold" panose="020B0604020202020204" charset="0"/>
      <p:regular r:id="rId61"/>
      <p:bold r:id="rId62"/>
      <p:italic r:id="rId63"/>
      <p:boldItalic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Brush Script MT" panose="03060802040406070304" pitchFamily="66" charset="0"/>
      <p:italic r:id="rId69"/>
    </p:embeddedFont>
    <p:embeddedFont>
      <p:font typeface="Montserrat SemiBold" panose="020B0604020202020204" charset="-52"/>
      <p:regular r:id="rId70"/>
      <p:bold r:id="rId71"/>
      <p:italic r:id="rId72"/>
      <p:boldItalic r:id="rId73"/>
    </p:embeddedFont>
    <p:embeddedFont>
      <p:font typeface="Inter" panose="020B0604020202020204" charset="0"/>
      <p:regular r:id="rId74"/>
      <p:bold r:id="rId75"/>
      <p:italic r:id="rId76"/>
      <p:boldItalic r:id="rId77"/>
    </p:embeddedFont>
    <p:embeddedFont>
      <p:font typeface="Corbel" panose="020B0503020204020204" pitchFamily="34" charset="0"/>
      <p:regular r:id="rId78"/>
      <p:bold r:id="rId79"/>
      <p:italic r:id="rId80"/>
      <p:boldItalic r:id="rId81"/>
    </p:embeddedFont>
    <p:embeddedFont>
      <p:font typeface="Open Sans" panose="020B0604020202020204" charset="0"/>
      <p:regular r:id="rId82"/>
      <p:bold r:id="rId83"/>
      <p:italic r:id="rId84"/>
      <p:boldItalic r:id="rId85"/>
    </p:embeddedFont>
    <p:embeddedFont>
      <p:font typeface="Roboto" panose="020B0604020202020204" charset="0"/>
      <p:regular r:id="rId86"/>
      <p:bold r:id="rId87"/>
      <p:italic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0" roundtripDataSignature="AMtx7mhK8T1ZguApBW0yY4mntykPqcGl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841D"/>
    <a:srgbClr val="F9F9FC"/>
    <a:srgbClr val="DAE3F3"/>
    <a:srgbClr val="F59A1C"/>
    <a:srgbClr val="F7A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5540BF-FA6E-423F-95E4-F0E17416F813}">
  <a:tblStyle styleId="{445540BF-FA6E-423F-95E4-F0E17416F81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4E6"/>
          </a:solidFill>
        </a:fill>
      </a:tcStyle>
    </a:wholeTbl>
    <a:band1H>
      <a:tcTxStyle/>
      <a:tcStyle>
        <a:tcBdr/>
        <a:fill>
          <a:solidFill>
            <a:srgbClr val="FFE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719"/>
  </p:normalViewPr>
  <p:slideViewPr>
    <p:cSldViewPr snapToGrid="0" snapToObjects="1">
      <p:cViewPr varScale="1">
        <p:scale>
          <a:sx n="49" d="100"/>
          <a:sy n="49" d="100"/>
        </p:scale>
        <p:origin x="5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6" Type="http://schemas.openxmlformats.org/officeDocument/2006/relationships/font" Target="fonts/font16.fntdata"/><Relationship Id="rId84" Type="http://schemas.openxmlformats.org/officeDocument/2006/relationships/font" Target="fonts/font24.fntdata"/><Relationship Id="rId89" Type="http://schemas.openxmlformats.org/officeDocument/2006/relationships/font" Target="fonts/font29.fntdata"/><Relationship Id="rId7" Type="http://schemas.openxmlformats.org/officeDocument/2006/relationships/slide" Target="slides/slide5.xml"/><Relationship Id="rId71" Type="http://schemas.openxmlformats.org/officeDocument/2006/relationships/font" Target="fonts/font11.fntdata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87" Type="http://schemas.openxmlformats.org/officeDocument/2006/relationships/font" Target="fonts/font27.fntdata"/><Relationship Id="rId5" Type="http://schemas.openxmlformats.org/officeDocument/2006/relationships/slide" Target="slides/slide3.xml"/><Relationship Id="rId61" Type="http://schemas.openxmlformats.org/officeDocument/2006/relationships/font" Target="fonts/font1.fntdata"/><Relationship Id="rId82" Type="http://schemas.openxmlformats.org/officeDocument/2006/relationships/font" Target="fonts/font22.fntdata"/><Relationship Id="rId90" Type="http://customschemas.google.com/relationships/presentationmetadata" Target="meta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2.fntdata"/><Relationship Id="rId80" Type="http://schemas.openxmlformats.org/officeDocument/2006/relationships/font" Target="fonts/font20.fntdata"/><Relationship Id="rId85" Type="http://schemas.openxmlformats.org/officeDocument/2006/relationships/font" Target="fonts/font25.fntdata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font" Target="fonts/font23.fntdata"/><Relationship Id="rId88" Type="http://schemas.openxmlformats.org/officeDocument/2006/relationships/font" Target="fonts/font28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font" Target="fonts/font21.fntdata"/><Relationship Id="rId86" Type="http://schemas.openxmlformats.org/officeDocument/2006/relationships/font" Target="fonts/font26.fntdata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81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453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6690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9704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4096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486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431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499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1677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2062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503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0689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941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896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7806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941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72038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ca0f948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eca0f948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3456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" name="Google Shape;20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828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90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eca0f94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eca0f94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994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7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8844-6DE3-A642-BFB3-F078F62D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DD76-96F5-D34D-A0C4-BA4EC8DF92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A9F6-251E-364C-A293-8CBFA48E18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95DD-98FF-784C-A706-6D3212E7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4F71-A0C1-5440-879D-3960FF87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59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D30C6-D857-D141-8E3F-92BA681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B58F7-932C-2343-96B4-1D2CD273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8F6B0-CF85-5E4E-A169-01F88FFF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32956-30D8-2B44-888D-5A85B707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4F47-EC58-FD41-BC60-89D831473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8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9D27-7121-8A4E-9A42-9A4892EC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63D88-14FB-FE4F-A9AA-3913D4AB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FE4-21D9-534D-8283-8F7A321EAE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2C2C-6A43-EA47-A633-9665C705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B43D0-DA90-0440-A494-6524C07C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2BD-A73F-1F4C-BF6A-D84CA07C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6FFD3-7CAB-3E41-9B7A-07CAAFD6E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B3E55-CF24-8E4C-B841-5212D8B8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D940-E054-D345-AB26-6333BC26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E940B-90A0-E345-B19B-9A4F23FB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53932-6BC1-5B4E-817F-F81A82C0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5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8383-0C8C-864D-BBA2-E0C311E9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431D3-8C8D-794F-85BB-C47838AF5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B2E71-234C-6F44-9A0F-C50208CB6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E93A6-BFA9-9846-A117-67BE34023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3BE5-1F66-9B45-B1F4-058D9F4E5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AFF5B-2C72-3F41-96C4-D0D978BE78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A1276-5059-0944-ABE0-96F12630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914A6-D01E-5C4C-AFE5-301D5B94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4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783F-AEFA-CF48-9065-71C3CA1FB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C2BC2-358B-FF46-9B3B-B8C7F76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4777F-7C87-F546-BD2F-33729C68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A4035-59D8-C74C-9572-9EFFEC3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2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1E84D-430F-D949-B396-9D2290FB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23B83-CC69-EE40-9FA7-EFFF8AE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2F0C-79FE-A847-AEB5-8E4C456F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9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C076-23D2-C34B-9A09-E50FBA09F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3319-31C3-A243-9862-7C11FB746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5F747-38A1-C543-A5CB-9EE9CF0B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EECC8-D231-3A48-BF82-261D84136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176C-AC5D-C544-BD8A-F1794565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F1F09-5158-6741-B6D6-BE3337AE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8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1A46-8B53-374F-B703-0C3E17F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0D78-E7ED-CC4E-9B99-D51E8F9AA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5AF83-E66E-6045-AF69-50691D97E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CC424-0263-754F-9655-A43F693C43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44414-40BA-7D42-B8E1-C30F9FE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D3E6-22E8-F245-9843-81145633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5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89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77C06-DA5C-6A44-9E0A-00577243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7E9C1-9547-2745-AB3C-8CDEE6C41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DFC5-44A9-3041-AAEF-151F5B78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94CAD-EF6D-B640-BBD3-6B30E24C6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EE4A-6347-A147-8BD6-F010552F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78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A54A4-2571-754B-A121-0447CA9F0B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E194E-1314-F64B-9826-D65ECA812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E17B-D853-134F-8529-60C5981B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07F6FE62-B1C8-874E-A5B9-FDF0F6990613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BC1C-BD5B-1748-A5DE-17812545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CF8A1-A68E-E343-AD9C-43E6CDF86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5F0A833-E2FF-6A48-80C2-C242C273B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20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Google Shape;13;p1" descr="preencoded.png">
            <a:extLst>
              <a:ext uri="{FF2B5EF4-FFF2-40B4-BE49-F238E27FC236}">
                <a16:creationId xmlns:a16="http://schemas.microsoft.com/office/drawing/2014/main" id="{1C03F223-FD54-6D46-A7D4-F2D474E6DBD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6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7C2357-A398-F04E-8601-68850FDA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985832"/>
            <a:ext cx="15773400" cy="19891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21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28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 preserve="1" userDrawn="1">
  <p:cSld name="1_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2;p18" descr="preencoded.png">
            <a:extLst>
              <a:ext uri="{FF2B5EF4-FFF2-40B4-BE49-F238E27FC236}">
                <a16:creationId xmlns:a16="http://schemas.microsoft.com/office/drawing/2014/main" id="{6C12E8A3-C5D5-F146-8627-2E4799A4440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06191" y="5305425"/>
            <a:ext cx="6781809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39911-9F02-054D-BA87-5F10BED1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3702284" cy="1989137"/>
          </a:xfrm>
          <a:prstGeom prst="rect">
            <a:avLst/>
          </a:prstGeom>
        </p:spPr>
        <p:txBody>
          <a:bodyPr/>
          <a:lstStyle>
            <a:lvl1pPr>
              <a:defRPr sz="6400" b="1">
                <a:latin typeface="Corbel" panose="020B050302020402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38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Заголовок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73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Разделительный слай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302850" y="792788"/>
            <a:ext cx="15412200" cy="8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9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60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01100" y="661448"/>
            <a:ext cx="17041200" cy="21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001100" y="2852938"/>
            <a:ext cx="17041200" cy="68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914400" lvl="0" indent="-6477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500"/>
              <a:buChar char="●"/>
              <a:defRPr sz="3000"/>
            </a:lvl1pPr>
            <a:lvl2pPr marL="1828800" lvl="1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2pPr>
            <a:lvl3pPr marL="2743200" lvl="2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3pPr>
            <a:lvl4pPr marL="3657600" lvl="3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4pPr>
            <a:lvl5pPr marL="4572000" lvl="4" indent="-6223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2600"/>
            </a:lvl5pPr>
            <a:lvl6pPr marL="5486400" lvl="5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6pPr>
            <a:lvl7pPr marL="6400800" lvl="6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2600"/>
            </a:lvl7pPr>
            <a:lvl8pPr marL="7315200" lvl="7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2600"/>
            </a:lvl8pPr>
            <a:lvl9pPr marL="8229600" lvl="8" indent="-6223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2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ru" smtClean="0"/>
              <a:pPr algn="r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0464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03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;p1" descr="preencoded.png">
            <a:extLst>
              <a:ext uri="{FF2B5EF4-FFF2-40B4-BE49-F238E27FC236}">
                <a16:creationId xmlns:a16="http://schemas.microsoft.com/office/drawing/2014/main" id="{8B5ACD45-9A1C-3E42-878E-049B6B697915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5;p13" descr="preencoded.png">
            <a:extLst>
              <a:ext uri="{FF2B5EF4-FFF2-40B4-BE49-F238E27FC236}">
                <a16:creationId xmlns:a16="http://schemas.microsoft.com/office/drawing/2014/main" id="{D0F8CD98-5559-5749-BF01-6561D2409A7C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8287999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79;p13">
            <a:extLst>
              <a:ext uri="{FF2B5EF4-FFF2-40B4-BE49-F238E27FC236}">
                <a16:creationId xmlns:a16="http://schemas.microsoft.com/office/drawing/2014/main" id="{FF522BD4-70E7-7C43-8BC7-45BC2B01A39A}"/>
              </a:ext>
            </a:extLst>
          </p:cNvPr>
          <p:cNvCxnSpPr/>
          <p:nvPr userDrawn="1"/>
        </p:nvCxnSpPr>
        <p:spPr>
          <a:xfrm>
            <a:off x="4219074" y="0"/>
            <a:ext cx="0" cy="5422232"/>
          </a:xfrm>
          <a:prstGeom prst="straightConnector1">
            <a:avLst/>
          </a:prstGeom>
          <a:noFill/>
          <a:ln w="635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Google Shape;80;p13" descr="preencoded.png">
            <a:extLst>
              <a:ext uri="{FF2B5EF4-FFF2-40B4-BE49-F238E27FC236}">
                <a16:creationId xmlns:a16="http://schemas.microsoft.com/office/drawing/2014/main" id="{D5CCD490-B9D0-ED40-8661-3DB15EBC52EE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15361065" y="930994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CF33BD7-3AC7-8340-A40F-01790ED8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748" y="2582581"/>
            <a:ext cx="8179307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208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" descr="preencoded.png"/>
          <p:cNvPicPr preferRelativeResize="0"/>
          <p:nvPr/>
        </p:nvPicPr>
        <p:blipFill rotWithShape="1">
          <a:blip r:embed="rId3">
            <a:alphaModFix/>
          </a:blip>
          <a:srcRect l="9423" r="3055"/>
          <a:stretch/>
        </p:blipFill>
        <p:spPr>
          <a:xfrm rot="-5400000">
            <a:off x="10763278" y="2762277"/>
            <a:ext cx="10287002" cy="476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59025" y="952500"/>
            <a:ext cx="2276477" cy="9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DD1C19-686B-0543-BDF0-B5CDF194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4117187"/>
            <a:ext cx="15773400" cy="2904099"/>
          </a:xfrm>
        </p:spPr>
        <p:txBody>
          <a:bodyPr/>
          <a:lstStyle/>
          <a:p>
            <a:r>
              <a:rPr lang="en-US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Python</a:t>
            </a:r>
            <a: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/>
            </a:r>
            <a:br>
              <a:rPr lang="ru-RU" sz="96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Магические методы классов</a:t>
            </a:r>
            <a:b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</a:br>
            <a:r>
              <a:rPr lang="ru-RU" sz="4800" b="1" dirty="0">
                <a:solidFill>
                  <a:srgbClr val="0E0E0E"/>
                </a:solidFill>
                <a:latin typeface="Inter"/>
                <a:ea typeface="Inter"/>
                <a:sym typeface="Inter"/>
              </a:rPr>
              <a:t>часть 1</a:t>
            </a:r>
            <a:endParaRPr lang="en-US" sz="4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55E87C9-0EE4-434F-9490-049DAC312762}"/>
              </a:ext>
            </a:extLst>
          </p:cNvPr>
          <p:cNvSpPr/>
          <p:nvPr/>
        </p:nvSpPr>
        <p:spPr>
          <a:xfrm>
            <a:off x="1110343" y="952500"/>
            <a:ext cx="4210050" cy="5292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Advanced Python. Lesson </a:t>
            </a:r>
            <a:r>
              <a:rPr lang="ru-RU" sz="1800" dirty="0"/>
              <a:t>4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</a:t>
            </a:r>
            <a:r>
              <a:rPr lang="en-US" dirty="0" err="1"/>
              <a:t>getattribute</a:t>
            </a:r>
            <a:r>
              <a:rPr lang="en-US" dirty="0"/>
              <a:t>__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Метод </a:t>
            </a:r>
            <a:r>
              <a:rPr lang="ru-RU" sz="2400" b="1" dirty="0"/>
              <a:t>__</a:t>
            </a:r>
            <a:r>
              <a:rPr lang="en-US" sz="2400" b="1" dirty="0" err="1"/>
              <a:t>getattribute</a:t>
            </a:r>
            <a:r>
              <a:rPr lang="en-US" sz="2400" b="1" dirty="0"/>
              <a:t>__ </a:t>
            </a:r>
            <a:r>
              <a:rPr lang="ru-RU" sz="2400" dirty="0"/>
              <a:t>вызывается при доступе к атрибуту объекта. </a:t>
            </a:r>
          </a:p>
          <a:p>
            <a:r>
              <a:rPr lang="ru-RU" sz="2400" dirty="0"/>
              <a:t>Это позволяет контролировать и изменять поведение получения атрибутов. </a:t>
            </a:r>
          </a:p>
          <a:p>
            <a:r>
              <a:rPr lang="ru-RU" sz="2400" dirty="0"/>
              <a:t>Следует быть осторожным при переопределении этого метода, чтобы избежать бесконечной рекурсии.</a:t>
            </a:r>
          </a:p>
          <a:p>
            <a:endParaRPr lang="ru-RU" sz="2400" dirty="0"/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getattribute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name):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if name == "value":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 = super().__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getattribute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__(name)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f"Value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{value}"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super().__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getattribute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__(name)</a:t>
            </a:r>
          </a:p>
          <a:p>
            <a:endParaRPr lang="en-US" sz="2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109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</a:t>
            </a:r>
            <a:r>
              <a:rPr lang="en-US" dirty="0" err="1"/>
              <a:t>getattribute</a:t>
            </a:r>
            <a:r>
              <a:rPr lang="en-US" dirty="0"/>
              <a:t>__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Плохая реализация </a:t>
            </a:r>
            <a:r>
              <a:rPr lang="ru-RU" sz="2400" b="1" dirty="0"/>
              <a:t>__</a:t>
            </a:r>
            <a:r>
              <a:rPr lang="en-US" sz="2400" b="1" dirty="0" err="1"/>
              <a:t>getattribute</a:t>
            </a:r>
            <a:r>
              <a:rPr lang="en-US" sz="2400" b="1" dirty="0"/>
              <a:t>__</a:t>
            </a:r>
            <a:r>
              <a:rPr lang="ru-RU" sz="2400" b="1" dirty="0"/>
              <a:t> </a:t>
            </a:r>
            <a:r>
              <a:rPr lang="ru-RU" sz="2400" dirty="0"/>
              <a:t>которая</a:t>
            </a:r>
            <a:r>
              <a:rPr lang="en-US" sz="2400" b="1" dirty="0"/>
              <a:t> </a:t>
            </a:r>
            <a:r>
              <a:rPr lang="ru-RU" sz="2400" dirty="0"/>
              <a:t>вызовет бесконечную рекурсию.</a:t>
            </a:r>
          </a:p>
          <a:p>
            <a:r>
              <a:rPr lang="ru-RU" sz="2400" dirty="0"/>
              <a:t>Переопределение метода __</a:t>
            </a:r>
            <a:r>
              <a:rPr lang="en-US" sz="2400" dirty="0" err="1"/>
              <a:t>getattribute</a:t>
            </a:r>
            <a:r>
              <a:rPr lang="en-US" sz="2400" dirty="0"/>
              <a:t>__ </a:t>
            </a:r>
            <a:r>
              <a:rPr lang="ru-RU" sz="2400" dirty="0"/>
              <a:t>может привести к бесконечной рекурсии, если не использовать метод </a:t>
            </a:r>
            <a:r>
              <a:rPr lang="en-US" sz="2400" dirty="0"/>
              <a:t>super().__</a:t>
            </a:r>
            <a:r>
              <a:rPr lang="en-US" sz="2400" dirty="0" err="1"/>
              <a:t>getattribute</a:t>
            </a:r>
            <a:r>
              <a:rPr lang="en-US" sz="2400" dirty="0"/>
              <a:t>__() </a:t>
            </a:r>
            <a:r>
              <a:rPr lang="ru-RU" sz="2400" dirty="0"/>
              <a:t>или </a:t>
            </a:r>
            <a:r>
              <a:rPr lang="en-US" sz="2400" dirty="0"/>
              <a:t>object.__</a:t>
            </a:r>
            <a:r>
              <a:rPr lang="en-US" sz="2400" dirty="0" err="1"/>
              <a:t>getattribute</a:t>
            </a:r>
            <a:r>
              <a:rPr lang="en-US" sz="2400" dirty="0"/>
              <a:t>__() </a:t>
            </a:r>
            <a:r>
              <a:rPr lang="ru-RU" sz="2400" dirty="0"/>
              <a:t>для получения значения атрибута. </a:t>
            </a:r>
          </a:p>
          <a:p>
            <a:r>
              <a:rPr lang="ru-RU" sz="2400" dirty="0"/>
              <a:t>Это происходит потому, что вызов атрибута внутри метода __</a:t>
            </a:r>
            <a:r>
              <a:rPr lang="en-US" sz="2400" dirty="0" err="1"/>
              <a:t>getattribute</a:t>
            </a:r>
            <a:r>
              <a:rPr lang="en-US" sz="2400" dirty="0"/>
              <a:t>__ </a:t>
            </a:r>
            <a:r>
              <a:rPr lang="ru-RU" sz="2400" dirty="0"/>
              <a:t>снова вызовет метод __</a:t>
            </a:r>
            <a:r>
              <a:rPr lang="en-US" sz="2400" dirty="0" err="1"/>
              <a:t>getattribute</a:t>
            </a:r>
            <a:r>
              <a:rPr lang="en-US" sz="2400" dirty="0"/>
              <a:t>__, </a:t>
            </a:r>
            <a:r>
              <a:rPr lang="ru-RU" sz="2400" dirty="0"/>
              <a:t>что приведет к рекурсивному зацикливанию.</a:t>
            </a:r>
          </a:p>
          <a:p>
            <a:endParaRPr lang="ru-RU" sz="2400" dirty="0"/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getattribute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name):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Плохая реализация: вызывает бесконечную рекурсию</a:t>
            </a:r>
          </a:p>
          <a:p>
            <a:r>
              <a:rPr lang="ru-RU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20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</a:t>
            </a:r>
            <a:r>
              <a:rPr lang="en-US" dirty="0" err="1"/>
              <a:t>getattr</a:t>
            </a:r>
            <a:r>
              <a:rPr lang="en-US" dirty="0"/>
              <a:t>__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Метод __</a:t>
            </a:r>
            <a:r>
              <a:rPr lang="en-US" sz="2400" dirty="0" err="1"/>
              <a:t>getattr</a:t>
            </a:r>
            <a:r>
              <a:rPr lang="en-US" sz="2400" dirty="0"/>
              <a:t>__ </a:t>
            </a:r>
            <a:r>
              <a:rPr lang="ru-RU" sz="2400" dirty="0"/>
              <a:t>вызывается только в том случае, если атрибут не найден стандартным способом. </a:t>
            </a:r>
          </a:p>
          <a:p>
            <a:r>
              <a:rPr lang="ru-RU" sz="2400" dirty="0"/>
              <a:t>Это полезно для предоставления значений по умолчанию или для обработки отсутствующих атрибутов.</a:t>
            </a:r>
          </a:p>
          <a:p>
            <a:endParaRPr lang="ru-RU" sz="2400" dirty="0"/>
          </a:p>
          <a:p>
            <a:endParaRPr lang="ru-RU" sz="2400" dirty="0"/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name):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name == 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missing_attribute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"Default value"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raise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AttributeError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(f"{name} not found")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07160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</a:t>
            </a:r>
            <a:r>
              <a:rPr lang="en-US" dirty="0" err="1"/>
              <a:t>delattr</a:t>
            </a:r>
            <a:r>
              <a:rPr lang="en-US" dirty="0"/>
              <a:t>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Метод __</a:t>
            </a:r>
            <a:r>
              <a:rPr lang="en-US" sz="2400" dirty="0" err="1"/>
              <a:t>delattr</a:t>
            </a:r>
            <a:r>
              <a:rPr lang="en-US" sz="2400" dirty="0"/>
              <a:t>__ </a:t>
            </a:r>
            <a:r>
              <a:rPr lang="ru-RU" sz="2400" dirty="0"/>
              <a:t>вызывается при удалении атрибута. </a:t>
            </a:r>
          </a:p>
          <a:p>
            <a:r>
              <a:rPr lang="ru-RU" sz="2400" dirty="0"/>
              <a:t>Это позволяет контролировать и изменять поведение удаления атрибутов.</a:t>
            </a:r>
          </a:p>
          <a:p>
            <a:endParaRPr lang="ru-RU" sz="2400" dirty="0"/>
          </a:p>
          <a:p>
            <a:endParaRPr lang="ru-RU" sz="2400" dirty="0"/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name):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name == "value":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f"Deleting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{name}")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__(name)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73165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Пример реализации магических методов </a:t>
            </a:r>
            <a:br>
              <a:rPr lang="ru-RU" sz="2400" dirty="0">
                <a:solidFill>
                  <a:schemeClr val="tx1"/>
                </a:solidFill>
                <a:latin typeface="+mn-lt"/>
              </a:rPr>
            </a:br>
            <a:r>
              <a:rPr lang="ru-RU" sz="2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setattr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__, __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getattribute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__, __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getattr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 </a:t>
            </a:r>
            <a:r>
              <a:rPr lang="ru-RU" sz="2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и __</a:t>
            </a:r>
            <a:r>
              <a:rPr lang="en-US" sz="24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delattr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attr.py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4457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en"/>
              <a:t>Вопросы для студентов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делает метод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когда он вызывается?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метод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отличается от метода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произойдет, если не использовать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super().__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внутри метода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можно использовать метод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для предоставления значений по умолчанию для несуществующих атрибутов?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делает метод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delattr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когда он вызывается?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Какие меры предосторожности нужно принимать при переопределении метода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BA614-CE12-A84E-A3D3-427AB2B07F44}"/>
              </a:ext>
            </a:extLst>
          </p:cNvPr>
          <p:cNvSpPr txBox="1"/>
          <p:nvPr/>
        </p:nvSpPr>
        <p:spPr>
          <a:xfrm>
            <a:off x="1257299" y="2713809"/>
            <a:ext cx="16380243" cy="5399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делает метод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когда он вызывается?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вызывается при установке значения атрибута объекта. Он позволяет контролировать процесс установки атрибута и добавлять дополнительную логику.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метод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отличается от метода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</a:t>
            </a:r>
            <a:r>
              <a:rPr lang="ru-RU" sz="2800" dirty="0">
                <a:solidFill>
                  <a:schemeClr val="tx1"/>
                </a:solidFill>
                <a:latin typeface="JetBrains Mono"/>
              </a:rPr>
              <a:t/>
            </a:r>
            <a:br>
              <a:rPr lang="ru-RU" sz="2800" dirty="0">
                <a:solidFill>
                  <a:schemeClr val="tx1"/>
                </a:solidFill>
                <a:latin typeface="JetBrains Mono"/>
              </a:rPr>
            </a:br>
            <a:r>
              <a:rPr lang="ru-RU" sz="200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00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00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dirty="0">
                <a:solidFill>
                  <a:schemeClr val="tx1"/>
                </a:solidFill>
                <a:latin typeface="JetBrains Mono"/>
              </a:rPr>
              <a:t>вызывается при каждом доступе к атрибуту, тогда как метод __</a:t>
            </a:r>
            <a:r>
              <a:rPr lang="en-US" sz="2000" dirty="0" err="1">
                <a:solidFill>
                  <a:schemeClr val="tx1"/>
                </a:solidFill>
                <a:latin typeface="JetBrains Mono"/>
              </a:rPr>
              <a:t>getattr</a:t>
            </a:r>
            <a:r>
              <a:rPr lang="en-US" sz="200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dirty="0">
                <a:solidFill>
                  <a:schemeClr val="tx1"/>
                </a:solidFill>
                <a:latin typeface="JetBrains Mono"/>
              </a:rPr>
              <a:t>вызывается только в том случае, если атрибут не найден стандартным способом.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произойдет, если не использовать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super().__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внутри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метода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/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Если не использовать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super().__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__,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это приведет к бесконечной рекурсии, так как метод 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будет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вызывать сам себя бесконечно. 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659141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BA614-CE12-A84E-A3D3-427AB2B07F44}"/>
              </a:ext>
            </a:extLst>
          </p:cNvPr>
          <p:cNvSpPr txBox="1"/>
          <p:nvPr/>
        </p:nvSpPr>
        <p:spPr>
          <a:xfrm>
            <a:off x="1257299" y="2713809"/>
            <a:ext cx="16380243" cy="6046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можно использовать метод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для предоставления значений по умолчанию для несуществующих атрибутов?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getattr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позволяет возвращать значения по умолчанию для несуществующих атрибутов. И организовать обработку ошибок такого типа.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делает метод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delattr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когда он вызывается?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delattr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вызывается при удалении атрибута объекта. Он позволяет контролировать процесс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удаления атрибута и добавлять дополнительную логику.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Какие меры предосторожности нужно принимать при переопределении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метода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/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При переопределении метода 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важно использовать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super().__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для получения значения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атрибута, чтобы избежать бесконечной рекурсии.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025408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Getter &amp; Setter</a:t>
            </a:r>
            <a:endParaRPr lang="ru-RU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201087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 задания в файлах: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Exercises/ </a:t>
            </a:r>
            <a:r>
              <a:rPr lang="en-US" sz="2400" i="0" dirty="0" err="1">
                <a:solidFill>
                  <a:schemeClr val="tx1"/>
                </a:solidFill>
                <a:latin typeface="JetBrains Mono"/>
              </a:rPr>
              <a:t>attr.py</a:t>
            </a:r>
            <a:endParaRPr lang="ru-RU" sz="240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57550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" y="2114550"/>
            <a:ext cx="5676900" cy="72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500" y="952500"/>
            <a:ext cx="2894946" cy="53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6126" y="3632564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3" y="959707"/>
            <a:ext cx="2143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2" y="2114550"/>
            <a:ext cx="9665770" cy="6112043"/>
          </a:xfrm>
          <a:prstGeom prst="roundRect">
            <a:avLst>
              <a:gd name="adj" fmla="val 394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en-US" sz="4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Имя </a:t>
            </a:r>
            <a:endParaRPr sz="4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en-US" sz="4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Фамилия</a:t>
            </a:r>
            <a:r>
              <a:rPr lang="en-US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5831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614065" y="3889986"/>
            <a:ext cx="7610400" cy="28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17171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Текущая должность</a:t>
            </a:r>
            <a:endParaRPr sz="2100" b="1" i="0" u="none" strike="noStrike" cap="non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171717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Количество лет опыта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Какой у Вас опыт - ключевые кейсы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Самые яркие проекты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619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171717"/>
                </a:solidFill>
                <a:latin typeface="Inter"/>
                <a:ea typeface="Inter"/>
                <a:cs typeface="Inter"/>
                <a:sym typeface="Inter"/>
              </a:rPr>
              <a:t>Дополнительная информация по вашему усмотрению</a:t>
            </a: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3" y="6694267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2"/>
          <p:cNvSpPr txBox="1"/>
          <p:nvPr/>
        </p:nvSpPr>
        <p:spPr>
          <a:xfrm>
            <a:off x="1950450" y="5134615"/>
            <a:ext cx="36810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 преподавателя</a:t>
            </a:r>
            <a:endParaRPr sz="27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8677891" y="6776718"/>
            <a:ext cx="4671600" cy="99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sng" strike="noStrike" cap="none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Корпоративный e-mail </a:t>
            </a:r>
            <a:endParaRPr sz="2000" b="0" i="0" u="sng" strike="noStrike" cap="none">
              <a:solidFill>
                <a:srgbClr val="F1672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sng" strike="noStrike" cap="none">
                <a:solidFill>
                  <a:srgbClr val="F1672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Социальные сети (по желанию)</a:t>
            </a:r>
            <a:endParaRPr sz="2000" b="0" i="0" u="sng" strike="noStrike" cap="none">
              <a:solidFill>
                <a:srgbClr val="F1672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299" y="2713809"/>
            <a:ext cx="16743317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Магические методы доступа (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attr.py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+mn-lt"/>
              </a:rPr>
              <a:t>Задание Создание класса с </a:t>
            </a:r>
            <a:r>
              <a:rPr lang="ru-RU" sz="2400" b="1" i="0" dirty="0" err="1">
                <a:solidFill>
                  <a:schemeClr val="tx1"/>
                </a:solidFill>
                <a:latin typeface="+mn-lt"/>
              </a:rPr>
              <a:t>логированием</a:t>
            </a:r>
            <a:r>
              <a:rPr lang="ru-RU" sz="2400" b="1" i="0" dirty="0">
                <a:solidFill>
                  <a:schemeClr val="tx1"/>
                </a:solidFill>
                <a:latin typeface="+mn-lt"/>
              </a:rPr>
              <a:t> доступа к атрибутам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LoggedAttributes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который будет вести лог всех операций по установке, получению и удалению атрибутов, а также предоставлять значения по умолчанию для отсутствующих атрибутов. Все операции должны </a:t>
            </a:r>
            <a:r>
              <a:rPr lang="ru-RU" sz="2400" i="0" dirty="0" err="1">
                <a:solidFill>
                  <a:schemeClr val="tx1"/>
                </a:solidFill>
                <a:latin typeface="+mn-lt"/>
              </a:rPr>
              <a:t>логироваться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 в список 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log.</a:t>
            </a: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+mn-lt"/>
              </a:rPr>
              <a:t>Требования: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Переопределите метод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setattr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для </a:t>
            </a:r>
            <a:r>
              <a:rPr lang="ru-RU" sz="2400" i="0" dirty="0" err="1">
                <a:solidFill>
                  <a:schemeClr val="tx1"/>
                </a:solidFill>
                <a:latin typeface="+mn-lt"/>
              </a:rPr>
              <a:t>логирования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 установки атрибутов.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Переопределите метод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getattribute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для </a:t>
            </a:r>
            <a:r>
              <a:rPr lang="ru-RU" sz="2400" i="0" dirty="0" err="1">
                <a:solidFill>
                  <a:schemeClr val="tx1"/>
                </a:solidFill>
                <a:latin typeface="+mn-lt"/>
              </a:rPr>
              <a:t>логирования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 доступа к атрибутам.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Переопределите метод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getattr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для </a:t>
            </a:r>
            <a:r>
              <a:rPr lang="ru-RU" sz="2400" i="0" dirty="0" err="1">
                <a:solidFill>
                  <a:schemeClr val="tx1"/>
                </a:solidFill>
                <a:latin typeface="+mn-lt"/>
              </a:rPr>
              <a:t>логирования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 и предоставления значения по умолчанию для отсутствующих атрибутов.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Переопределите метод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delattr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для </a:t>
            </a:r>
            <a:r>
              <a:rPr lang="ru-RU" sz="2400" i="0" dirty="0" err="1">
                <a:solidFill>
                  <a:schemeClr val="tx1"/>
                </a:solidFill>
                <a:latin typeface="+mn-lt"/>
              </a:rPr>
              <a:t>логирования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 удаления атрибутов.</a:t>
            </a:r>
          </a:p>
        </p:txBody>
      </p:sp>
    </p:spTree>
    <p:extLst>
      <p:ext uri="{BB962C8B-B14F-4D97-AF65-F5344CB8AC3E}">
        <p14:creationId xmlns:p14="http://schemas.microsoft.com/office/powerpoint/2010/main" val="167514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0" dirty="0" err="1">
                <a:solidFill>
                  <a:schemeClr val="bg1"/>
                </a:solidFill>
              </a:rPr>
              <a:t>Работа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в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сессионном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зале</a:t>
            </a:r>
            <a:endParaRPr lang="en" sz="5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</a:rPr>
              <a:t/>
            </a: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9540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745033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call__</a:t>
            </a:r>
          </a:p>
        </p:txBody>
      </p:sp>
    </p:spTree>
    <p:extLst>
      <p:ext uri="{BB962C8B-B14F-4D97-AF65-F5344CB8AC3E}">
        <p14:creationId xmlns:p14="http://schemas.microsoft.com/office/powerpoint/2010/main" val="1348229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__call__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Метод __</a:t>
            </a:r>
            <a:r>
              <a:rPr lang="en-US" sz="2400" dirty="0"/>
              <a:t>call__ - </a:t>
            </a:r>
            <a:r>
              <a:rPr lang="ru-RU" sz="2400" dirty="0"/>
              <a:t>это специальный метод, который позволяет экземплярам классов вести себя как функции. </a:t>
            </a:r>
            <a:endParaRPr lang="en-US" sz="2400" dirty="0"/>
          </a:p>
          <a:p>
            <a:r>
              <a:rPr lang="ru-RU" sz="2400" dirty="0"/>
              <a:t>Когда объект класса, содержащего метод __</a:t>
            </a:r>
            <a:r>
              <a:rPr lang="en-US" sz="2400" dirty="0"/>
              <a:t>call__, </a:t>
            </a:r>
            <a:r>
              <a:rPr lang="ru-RU" sz="2400" dirty="0"/>
              <a:t>вызывается как функция, автоматически вызывается этот метод. </a:t>
            </a:r>
            <a:endParaRPr lang="en-US" sz="2400" dirty="0"/>
          </a:p>
          <a:p>
            <a:r>
              <a:rPr lang="ru-RU" sz="2400" dirty="0"/>
              <a:t>Это позволяет создавать объекты, которые можно вызывать, как если бы они были функциями.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MyCallable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__call__(self, *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print("Called with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:",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print("Called with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:",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obj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MyCallable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obj(1, 2, 3, a=4, b=5) 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Called with 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(1, 2, 3)</a:t>
            </a: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# Called with 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{'a': 4, 'b': 5}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69596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__call__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Пример использования метода __</a:t>
            </a:r>
            <a:r>
              <a:rPr lang="en-US" sz="2400" dirty="0"/>
              <a:t>call__ - </a:t>
            </a:r>
            <a:r>
              <a:rPr lang="ru-RU" sz="2400" dirty="0"/>
              <a:t>класс ведущий счет числа вызовов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Counter: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self.count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__call__(self):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self.count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+= 1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f"Called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self.count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 times")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counter = Counter()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counter()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Called 1 times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counter()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Called 2 times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counter()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Called 3 times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70925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__call__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Пример использования метода __</a:t>
            </a:r>
            <a:r>
              <a:rPr lang="en-US" sz="2400" dirty="0"/>
              <a:t>call__ - </a:t>
            </a:r>
            <a:r>
              <a:rPr lang="ru-RU" sz="2400" dirty="0"/>
              <a:t>класс математических операций</a:t>
            </a:r>
          </a:p>
          <a:p>
            <a:endParaRPr lang="ru-RU" sz="2400" dirty="0"/>
          </a:p>
          <a:p>
            <a:endParaRPr lang="en-US" sz="2400" dirty="0"/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Multiplier: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factor):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self.factor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factor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__call__(self, value):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value *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self.factor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double = Multiplier(2)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triple = Multiplier(3)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print(double(5))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10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print(triple(5))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15</a:t>
            </a:r>
          </a:p>
        </p:txBody>
      </p:sp>
    </p:spTree>
    <p:extLst>
      <p:ext uri="{BB962C8B-B14F-4D97-AF65-F5344CB8AC3E}">
        <p14:creationId xmlns:p14="http://schemas.microsoft.com/office/powerpoint/2010/main" val="1912459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__call__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Преимущества использования метода 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call__</a:t>
            </a: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Удобство: Позволяет использовать объекты как функции, что делает код более элегантным и лаконичным.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Инкапсуляция: Можно инкапсулировать сложную логику внутри объекта, который ведет себя как функция.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Гибкость: Позволяет создавать объекты с изменяемым поведением, зависящим от внутреннего состояния.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Метод 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call__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предоставляет мощный способ создания объектов, которые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могут быть вызваны как функции. 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Это может быть полезно для реализации различных шаблонов проектирования и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повышения гибкости и удобства использования кода.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144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745033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Функторы и </a:t>
            </a: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классы-декораторы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10484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Функторы и классы-декораторы</a:t>
            </a:r>
            <a:br>
              <a:rPr lang="ru-RU" dirty="0"/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Функторы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Функтор (или функциональный объект) — это объект, который можно вызвать как функцию. В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функторы реализуются путем определения метода 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call__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 классе. Это позволяет экземплярам класса быть вызываемыми, как функции.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Функторы полезны, когда необходимо, чтобы объекты класса имели поведение, аналогичное функциям. Они могут сохранять состояние между вызовами или быть настроены при создании.</a:t>
            </a:r>
          </a:p>
        </p:txBody>
      </p:sp>
    </p:spTree>
    <p:extLst>
      <p:ext uri="{BB962C8B-B14F-4D97-AF65-F5344CB8AC3E}">
        <p14:creationId xmlns:p14="http://schemas.microsoft.com/office/powerpoint/2010/main" val="3681205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055" y="0"/>
            <a:ext cx="7691788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500" y="952500"/>
            <a:ext cx="2894946" cy="533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328373" y="920516"/>
            <a:ext cx="2143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99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ПРЕПОДАВАТЕЛЬ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7971772" y="2114550"/>
            <a:ext cx="9365252" cy="6112043"/>
          </a:xfrm>
          <a:prstGeom prst="roundRect">
            <a:avLst>
              <a:gd name="adj" fmla="val 394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8484015" y="2076816"/>
            <a:ext cx="7610400" cy="126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-RU" sz="47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Игорь</a:t>
            </a:r>
            <a:endParaRPr lang="ru-RU" sz="47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SemiBold"/>
              <a:buNone/>
            </a:pPr>
            <a:r>
              <a:rPr lang="ru-RU" sz="47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Стурейко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7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5831" b="0" i="0" u="none" strike="noStrike" cap="none" dirty="0">
              <a:solidFill>
                <a:srgbClr val="17171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13381665" y="6694266"/>
            <a:ext cx="4906335" cy="3592734"/>
            <a:chOff x="12341323" y="5932463"/>
            <a:chExt cx="5946676" cy="4354538"/>
          </a:xfrm>
        </p:grpSpPr>
        <p:pic>
          <p:nvPicPr>
            <p:cNvPr id="32" name="Google Shape;32;p2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792089" y="6485129"/>
              <a:ext cx="5263191" cy="3801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341323" y="7450891"/>
              <a:ext cx="5263191" cy="2836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214044" y="5932463"/>
              <a:ext cx="5073955" cy="4354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44789">
              <a:off x="15363804" y="7485353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44789">
              <a:off x="14906604" y="8451115"/>
              <a:ext cx="276323" cy="180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29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9"/>
                <a:buFont typeface="Arial"/>
                <a:buNone/>
              </a:pPr>
              <a:endParaRPr sz="11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2"/>
          <p:cNvSpPr txBox="1"/>
          <p:nvPr/>
        </p:nvSpPr>
        <p:spPr>
          <a:xfrm>
            <a:off x="8484015" y="7234044"/>
            <a:ext cx="4671600" cy="99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u="sng" dirty="0">
                <a:solidFill>
                  <a:srgbClr val="F16720"/>
                </a:solidFill>
                <a:highlight>
                  <a:schemeClr val="lt1"/>
                </a:highlight>
              </a:rPr>
              <a:t>Telegram:@</a:t>
            </a:r>
            <a:r>
              <a:rPr lang="en-US" sz="2000" u="sng" dirty="0" err="1">
                <a:solidFill>
                  <a:srgbClr val="F16720"/>
                </a:solidFill>
                <a:highlight>
                  <a:schemeClr val="lt1"/>
                </a:highlight>
              </a:rPr>
              <a:t>stureiko</a:t>
            </a:r>
            <a:endParaRPr lang="en-US" sz="2000" b="0" i="0" u="sng" strike="noStrike" cap="none" dirty="0">
              <a:solidFill>
                <a:srgbClr val="F1672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sng" strike="noStrike" cap="none" dirty="0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LinkedIn: </a:t>
            </a:r>
            <a:r>
              <a:rPr lang="en-US" sz="2000" b="0" i="0" u="sng" strike="noStrike" cap="none" dirty="0" err="1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igor-stureiko</a:t>
            </a:r>
            <a:r>
              <a:rPr lang="en-US" sz="2000" b="0" i="0" u="sng" strike="noStrike" cap="none" dirty="0">
                <a:solidFill>
                  <a:srgbClr val="F1672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574165-C9F1-7B41-B738-5BCDF4C469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156" r="295"/>
          <a:stretch/>
        </p:blipFill>
        <p:spPr>
          <a:xfrm>
            <a:off x="621781" y="2600679"/>
            <a:ext cx="6075477" cy="605749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Google Shape;26;p2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3619501"/>
            <a:ext cx="3844478" cy="6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09;p48">
            <a:extLst>
              <a:ext uri="{FF2B5EF4-FFF2-40B4-BE49-F238E27FC236}">
                <a16:creationId xmlns:a16="http://schemas.microsoft.com/office/drawing/2014/main" id="{5479CF1A-01B7-1140-B90B-CBB4029C3D57}"/>
              </a:ext>
            </a:extLst>
          </p:cNvPr>
          <p:cNvSpPr txBox="1">
            <a:spLocks/>
          </p:cNvSpPr>
          <p:nvPr/>
        </p:nvSpPr>
        <p:spPr>
          <a:xfrm>
            <a:off x="8484015" y="3955829"/>
            <a:ext cx="7870682" cy="3194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0" b="1" dirty="0" err="1">
                <a:solidFill>
                  <a:srgbClr val="171717"/>
                </a:solidFill>
                <a:latin typeface="Inter"/>
                <a:ea typeface="Inter"/>
              </a:rPr>
              <a:t>Teamlead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главный инженер проекта, </a:t>
            </a: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Физический факультет МГУ, </a:t>
            </a:r>
            <a:r>
              <a:rPr lang="en-US" sz="2100" b="1" dirty="0">
                <a:solidFill>
                  <a:srgbClr val="171717"/>
                </a:solidFill>
                <a:latin typeface="Inter"/>
                <a:ea typeface="Inter"/>
              </a:rPr>
              <a:t>PhD </a:t>
            </a:r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теоретическая физика</a:t>
            </a:r>
          </a:p>
          <a:p>
            <a:endParaRPr lang="ru-RU" sz="2100" b="1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b="1" dirty="0">
                <a:solidFill>
                  <a:srgbClr val="171717"/>
                </a:solidFill>
                <a:latin typeface="Inter"/>
                <a:ea typeface="Inter"/>
              </a:rPr>
              <a:t>Опыт:</a:t>
            </a: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Более 20 лет занимаюсь прикладной математикой и </a:t>
            </a:r>
            <a:b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</a:br>
            <a:r>
              <a:rPr lang="ru-RU" sz="2100" dirty="0" err="1">
                <a:solidFill>
                  <a:srgbClr val="171717"/>
                </a:solidFill>
                <a:latin typeface="Inter"/>
                <a:ea typeface="Inter"/>
              </a:rPr>
              <a:t>мат.моделированием</a:t>
            </a:r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(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Data Scientist) (Python,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С++)</a:t>
            </a:r>
          </a:p>
          <a:p>
            <a:endParaRPr lang="ru-RU" sz="2100" dirty="0">
              <a:solidFill>
                <a:srgbClr val="171717"/>
              </a:solidFill>
              <a:latin typeface="Inter"/>
              <a:ea typeface="Inter"/>
            </a:endParaRPr>
          </a:p>
          <a:p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Анализ временных рядов, эволюционное развитие сложных систем</a:t>
            </a:r>
            <a:r>
              <a:rPr lang="en-US" sz="2100" dirty="0">
                <a:solidFill>
                  <a:srgbClr val="171717"/>
                </a:solidFill>
                <a:latin typeface="Inter"/>
                <a:ea typeface="Inter"/>
              </a:rPr>
              <a:t>, </a:t>
            </a:r>
            <a:r>
              <a:rPr lang="ru-RU" sz="2100" dirty="0">
                <a:solidFill>
                  <a:srgbClr val="171717"/>
                </a:solidFill>
                <a:latin typeface="Inter"/>
                <a:ea typeface="Inter"/>
              </a:rPr>
              <a:t>финансовые модели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1A7E28D-2766-7E44-B57F-BD9828098B9C}"/>
              </a:ext>
            </a:extLst>
          </p:cNvPr>
          <p:cNvSpPr/>
          <p:nvPr/>
        </p:nvSpPr>
        <p:spPr>
          <a:xfrm>
            <a:off x="11964268" y="-1853625"/>
            <a:ext cx="9284779" cy="52084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/>
              <a:t>Отредактировать под преподавателя</a:t>
            </a:r>
            <a:endParaRPr lang="en-US" sz="3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Функторы</a:t>
            </a:r>
            <a:br>
              <a:rPr lang="ru-RU" dirty="0"/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Функторы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Adder: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__call__(self, other):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other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add_five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Adder(5)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add_five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15</a:t>
            </a:r>
          </a:p>
        </p:txBody>
      </p:sp>
    </p:spTree>
    <p:extLst>
      <p:ext uri="{BB962C8B-B14F-4D97-AF65-F5344CB8AC3E}">
        <p14:creationId xmlns:p14="http://schemas.microsoft.com/office/powerpoint/2010/main" val="4161385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Функторы и классы-декораторы</a:t>
            </a:r>
            <a:br>
              <a:rPr lang="ru-RU" dirty="0"/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Классы-декораторы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Классы-декораторы используют метод 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call__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изменения или расширения поведения функций или методов. Они позволяют оборачивать функции или методы в дополнительные уровни логики.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Классы-декораторы полезны для модификации поведения функций или методов. Они могут добавлять предварительную или последующую обработку, изменять аргументы или результаты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функций.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992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Декораторы</a:t>
            </a:r>
            <a:br>
              <a:rPr lang="ru-RU" dirty="0"/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Logger: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self.func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__call__(self, 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f"Function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{self.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.__name__} called with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}")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result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self.func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f"Function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{self.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.__name__} returned: {result}")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result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@Logger</a:t>
            </a:r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add(a, b):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a + b</a:t>
            </a:r>
          </a:p>
          <a:p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add(2, 3)</a:t>
            </a: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</a:t>
            </a: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Function add called with 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(2, 3), 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{}</a:t>
            </a:r>
          </a:p>
          <a:p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Function add returned: 5</a:t>
            </a:r>
          </a:p>
        </p:txBody>
      </p:sp>
    </p:spTree>
    <p:extLst>
      <p:ext uri="{BB962C8B-B14F-4D97-AF65-F5344CB8AC3E}">
        <p14:creationId xmlns:p14="http://schemas.microsoft.com/office/powerpoint/2010/main" val="3091629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Пример реализации функторов и декораторов с помощью метода __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call__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func_decor.py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4513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en"/>
              <a:t>Вопросы для студентов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делает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 он используется?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может быть полезен для реализации счетчика вызовов? 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функтор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 его создать?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Чем функторы отличаются от обычных функций? Приведите пример, демонстрирующий хранение состояния в функторе.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работает класс-декоратор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чем преимущество использования классов-декораторов по сравнению с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функциями-декораторами?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705403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4CB90-EC76-1F48-9E2E-C45AC438F88A}"/>
              </a:ext>
            </a:extLst>
          </p:cNvPr>
          <p:cNvSpPr txBox="1"/>
          <p:nvPr/>
        </p:nvSpPr>
        <p:spPr>
          <a:xfrm>
            <a:off x="1257299" y="2713809"/>
            <a:ext cx="16380243" cy="383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делает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 он используется?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позволяет экземпляру класса вести себя как функция. Он вызывается, когда экземпляр объекта вызывается как функция. 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может быть полезен для реализации счетчика вызовов?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может использоваться для увеличения счетчика каждый раз, когда объект вызывается. 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функтор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 его создать?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Функтор — это объект, который можно вызывать как функцию. Его создание требует определения метода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 классе.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2315935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4CB90-EC76-1F48-9E2E-C45AC438F88A}"/>
              </a:ext>
            </a:extLst>
          </p:cNvPr>
          <p:cNvSpPr txBox="1"/>
          <p:nvPr/>
        </p:nvSpPr>
        <p:spPr>
          <a:xfrm>
            <a:off x="1257299" y="2713809"/>
            <a:ext cx="16380243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Чем функторы отличаются от обычных функций? Приведите пример, демонстрирующий хранение состояния в функторе.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Функторы могут сохранять состояние между вызовами, в то время как обычные функции нет.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работает класс-декоратор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/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Класс-декоратор принимает функцию в конструкторе и реализует метод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call__,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который оборачивает и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модифицирует поведение функции.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чем преимущество использования классов-декораторов по сравнению с 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функциями-декораторами?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Классы-декораторы могут хранить состояние и использовать методы для более сложной логики, тогда как </a:t>
            </a:r>
            <a:br>
              <a:rPr lang="ru-RU" sz="20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функции-декораторы ограничены одной функцией. </a:t>
            </a:r>
            <a:endParaRPr lang="en-US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628489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call__</a:t>
            </a: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()</a:t>
            </a:r>
            <a:endParaRPr lang="en-US" sz="6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Функторы и декораторы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53706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 задания в файлах: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/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func_decor.py</a:t>
            </a: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Время выполнения: 20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1828782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299" y="2713809"/>
            <a:ext cx="16743317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Функторы и классы-декораторы (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func_decor.py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+mn-lt"/>
              </a:rPr>
              <a:t>Задача : Создание класса-декоратора для времени выполнения функции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Создайте класс-декоратор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TimeLogger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который будет </a:t>
            </a:r>
            <a:r>
              <a:rPr lang="ru-RU" sz="2400" i="0" dirty="0" err="1">
                <a:solidFill>
                  <a:schemeClr val="tx1"/>
                </a:solidFill>
                <a:latin typeface="+mn-lt"/>
              </a:rPr>
              <a:t>логировать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 время выполнения оборачиваемой функции. Класс должен использовать метод 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call__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для измерения времени выполнения функции </a:t>
            </a:r>
            <a:br>
              <a:rPr lang="ru-RU" sz="2400" i="0" dirty="0">
                <a:solidFill>
                  <a:schemeClr val="tx1"/>
                </a:solidFill>
                <a:latin typeface="+mn-lt"/>
              </a:rPr>
            </a:br>
            <a:r>
              <a:rPr lang="ru-RU" sz="2400" i="0" dirty="0">
                <a:solidFill>
                  <a:schemeClr val="tx1"/>
                </a:solidFill>
                <a:latin typeface="+mn-lt"/>
              </a:rPr>
              <a:t>и вывода этой информации на экран.</a:t>
            </a: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+mn-lt"/>
              </a:rPr>
              <a:t>Требования: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Класс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TimeLogger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должен принимать функцию в своем конструкторе.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Метод 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call__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должен измерять время выполнения функции и выводить эту </a:t>
            </a:r>
            <a:br>
              <a:rPr lang="ru-RU" sz="2400" i="0" dirty="0">
                <a:solidFill>
                  <a:schemeClr val="tx1"/>
                </a:solidFill>
                <a:latin typeface="+mn-lt"/>
              </a:rPr>
            </a:br>
            <a:r>
              <a:rPr lang="ru-RU" sz="2400" i="0" dirty="0">
                <a:solidFill>
                  <a:schemeClr val="tx1"/>
                </a:solidFill>
                <a:latin typeface="+mn-lt"/>
              </a:rPr>
              <a:t>информацию на экран.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Напишите тестовый код, который демонстрирует использование этого декоратора.</a:t>
            </a:r>
          </a:p>
        </p:txBody>
      </p:sp>
    </p:spTree>
    <p:extLst>
      <p:ext uri="{BB962C8B-B14F-4D97-AF65-F5344CB8AC3E}">
        <p14:creationId xmlns:p14="http://schemas.microsoft.com/office/powerpoint/2010/main" val="409042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936000" y="972000"/>
            <a:ext cx="12075625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Правила занятия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4;p18">
            <a:extLst>
              <a:ext uri="{FF2B5EF4-FFF2-40B4-BE49-F238E27FC236}">
                <a16:creationId xmlns:a16="http://schemas.microsoft.com/office/drawing/2014/main" id="{767854B8-13CA-4546-AED8-A38DC06CDD59}"/>
              </a:ext>
            </a:extLst>
          </p:cNvPr>
          <p:cNvSpPr/>
          <p:nvPr/>
        </p:nvSpPr>
        <p:spPr>
          <a:xfrm>
            <a:off x="936000" y="3697975"/>
            <a:ext cx="11804299" cy="498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Камера должна быть включена на протяжении всего занятия.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Организационные вопросы по обучению решаются с кураторами, а не на тематических занятиях.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Вести себя уважительно и этично по отношению к остальным участникам занятия.</a:t>
            </a:r>
          </a:p>
          <a:p>
            <a:pPr marL="502919" marR="0" lvl="0" indent="-426719" algn="l" rtl="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30303"/>
              </a:buClr>
              <a:buSzPts val="2400"/>
              <a:buFont typeface="Inter"/>
              <a:buChar char="●"/>
            </a:pPr>
            <a:r>
              <a:rPr lang="ru-RU" sz="2400" b="0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Во время занятия будут интерактивные задания, будьте готовы взаимодействовать с другими участниками, демонстрировать рабочий экран.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0" dirty="0" err="1">
                <a:solidFill>
                  <a:schemeClr val="bg1"/>
                </a:solidFill>
              </a:rPr>
              <a:t>Работа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в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сессионном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зале</a:t>
            </a:r>
            <a:endParaRPr lang="en" sz="5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951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</a:rPr>
              <a:t/>
            </a: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31999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745033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str__</a:t>
            </a:r>
            <a:b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repr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len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__abs__</a:t>
            </a:r>
          </a:p>
        </p:txBody>
      </p:sp>
    </p:spTree>
    <p:extLst>
      <p:ext uri="{BB962C8B-B14F-4D97-AF65-F5344CB8AC3E}">
        <p14:creationId xmlns:p14="http://schemas.microsoft.com/office/powerpoint/2010/main" val="2917848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__</a:t>
            </a:r>
            <a:r>
              <a:rPr lang="en-US" dirty="0"/>
              <a:t>str__  __</a:t>
            </a:r>
            <a:r>
              <a:rPr lang="en-US" dirty="0" err="1"/>
              <a:t>repr</a:t>
            </a:r>
            <a:r>
              <a:rPr lang="en-US" dirty="0"/>
              <a:t>__  __</a:t>
            </a:r>
            <a:r>
              <a:rPr lang="en-US" dirty="0" err="1"/>
              <a:t>len</a:t>
            </a:r>
            <a:r>
              <a:rPr lang="en-US" dirty="0"/>
              <a:t>__  __abs__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0" y="3539920"/>
            <a:ext cx="16743316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Эти магические методы позволяют управлять поведением объектов при выполнении различных операций:</a:t>
            </a: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str__ —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человекочитаемого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представления объекта.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repr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 —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отладочного представления объекта.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len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 —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получения длины объекта.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abs__ —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для получения абсолютного значения объекта.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Понимание и использование этих методов позволяет создавать более интуитивно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/>
            </a:r>
            <a:b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понятные и гибкие классы, которые могут взаимодействовать с различными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/>
            </a:r>
            <a:b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</a:b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встроенными функциями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Python.</a:t>
            </a:r>
          </a:p>
        </p:txBody>
      </p:sp>
    </p:spTree>
    <p:extLst>
      <p:ext uri="{BB962C8B-B14F-4D97-AF65-F5344CB8AC3E}">
        <p14:creationId xmlns:p14="http://schemas.microsoft.com/office/powerpoint/2010/main" val="2085281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__str__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7225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Метод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str__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используется для получения строкового представления объекта, которое предназначено для пользователей (</a:t>
            </a:r>
            <a:r>
              <a:rPr lang="ru-RU" sz="2400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человекочитаемое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). 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Он вызывается функцией 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str()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 встроенной функцией 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print()</a:t>
            </a: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__str__(self):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f"MyClass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with value {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print(obj)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with value 10</a:t>
            </a:r>
          </a:p>
        </p:txBody>
      </p:sp>
    </p:spTree>
    <p:extLst>
      <p:ext uri="{BB962C8B-B14F-4D97-AF65-F5344CB8AC3E}">
        <p14:creationId xmlns:p14="http://schemas.microsoft.com/office/powerpoint/2010/main" val="813910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</a:t>
            </a:r>
            <a:r>
              <a:rPr lang="en-US" dirty="0" err="1"/>
              <a:t>repr</a:t>
            </a:r>
            <a:r>
              <a:rPr lang="en-US" dirty="0"/>
              <a:t>__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0" y="2484864"/>
            <a:ext cx="16743316" cy="780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Метод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b="1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repr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используется для получения строкового представления объекта, которое предназначено для разработчиков (отладочное представление). 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Он вызывается функцией </a:t>
            </a:r>
            <a:r>
              <a:rPr lang="en-US" sz="2400" b="1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repr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()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.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Целью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b="1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repr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является предоставление информации, которая может быть использована для создания нового аналогичного объекта (если это возможно).</a:t>
            </a:r>
            <a:endParaRPr lang="en-US" sz="2400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f"MyClass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})"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(obj))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</a:t>
            </a:r>
            <a:r>
              <a:rPr lang="en-US" sz="2400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</p:txBody>
      </p:sp>
    </p:spTree>
    <p:extLst>
      <p:ext uri="{BB962C8B-B14F-4D97-AF65-F5344CB8AC3E}">
        <p14:creationId xmlns:p14="http://schemas.microsoft.com/office/powerpoint/2010/main" val="2756495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</a:t>
            </a:r>
            <a:r>
              <a:rPr lang="en-US" dirty="0" err="1"/>
              <a:t>len</a:t>
            </a:r>
            <a:r>
              <a:rPr lang="en-US" dirty="0"/>
              <a:t>__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0" y="2484864"/>
            <a:ext cx="16743316" cy="669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Метод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b="1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len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используется для получения длины объекта. Он вызывается функцией </a:t>
            </a:r>
            <a:r>
              <a:rPr lang="en-US" sz="2400" b="1" dirty="0" err="1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len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()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Обычно он используется для коллекций (списки, строки и т.д.).</a:t>
            </a:r>
            <a:endParaRPr lang="en-US" sz="2400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MyCollection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items):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self.items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items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self.items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MyCollection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([1, 2, 3, 4])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(collection))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4</a:t>
            </a:r>
          </a:p>
        </p:txBody>
      </p:sp>
    </p:spTree>
    <p:extLst>
      <p:ext uri="{BB962C8B-B14F-4D97-AF65-F5344CB8AC3E}">
        <p14:creationId xmlns:p14="http://schemas.microsoft.com/office/powerpoint/2010/main" val="2553092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__abs__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0" y="2484864"/>
            <a:ext cx="16743316" cy="669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Метод </a:t>
            </a:r>
            <a:r>
              <a:rPr lang="ru-RU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__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abs__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используется для получения абсолютного значения объекта. Он вызывается функцией 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abs()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. </a:t>
            </a:r>
            <a:r>
              <a:rPr lang="ru-RU" sz="2400" dirty="0">
                <a:solidFill>
                  <a:schemeClr val="tx1"/>
                </a:solidFill>
                <a:latin typeface="+mn-lt"/>
                <a:cs typeface="Courier New" panose="02070309020205020404" pitchFamily="49" charset="0"/>
              </a:rPr>
              <a:t>Обычно он используется для числовых типов.</a:t>
            </a:r>
            <a:endParaRPr lang="en-US" sz="2400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chemeClr val="tx1"/>
              </a:solidFill>
              <a:latin typeface="+mn-lt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MyNumber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__abs__(self):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return abs(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 = </a:t>
            </a:r>
            <a:r>
              <a:rPr lang="en-US" sz="2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MyNumber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(-10)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print(abs(num))  </a:t>
            </a:r>
            <a:r>
              <a:rPr lang="en-US" sz="24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Output: 10</a:t>
            </a:r>
          </a:p>
        </p:txBody>
      </p:sp>
    </p:spTree>
    <p:extLst>
      <p:ext uri="{BB962C8B-B14F-4D97-AF65-F5344CB8AC3E}">
        <p14:creationId xmlns:p14="http://schemas.microsoft.com/office/powerpoint/2010/main" val="3818733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Live-coding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ru-RU" sz="2400" dirty="0">
                <a:solidFill>
                  <a:schemeClr val="tx1"/>
                </a:solidFill>
                <a:latin typeface="+mn-lt"/>
              </a:rPr>
              <a:t>Пример на использование методов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setattr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getattribute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getattr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delattr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метода __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call__,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функторов и классов-декораторов, а также методов __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str__,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repr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len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и __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abs__.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endParaRPr lang="ru-RU" sz="240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+mn-lt"/>
              </a:rPr>
              <a:t>(live-coding/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practice.py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62524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en"/>
              <a:t>Вопросы для студентов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FF3E-E3DF-1A44-B734-E634867C8D24}"/>
              </a:ext>
            </a:extLst>
          </p:cNvPr>
          <p:cNvSpPr txBox="1"/>
          <p:nvPr/>
        </p:nvSpPr>
        <p:spPr>
          <a:xfrm>
            <a:off x="1257299" y="2713809"/>
            <a:ext cx="16380243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делают методы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__,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__,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delattr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 его можно использовать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функторы и как они используются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создать класс-декоратор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, для чего он используется и чем отличается от функции-декоратора?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делают методы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str__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repr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они отличаются? 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Для чего используются методы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len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abs__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</a:p>
        </p:txBody>
      </p:sp>
    </p:spTree>
    <p:extLst>
      <p:ext uri="{BB962C8B-B14F-4D97-AF65-F5344CB8AC3E}">
        <p14:creationId xmlns:p14="http://schemas.microsoft.com/office/powerpoint/2010/main" val="3072982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0"/>
            <a:ext cx="12230100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400" b="1" i="0" u="none" strike="noStrike" cap="none" dirty="0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Карта курса</a:t>
            </a:r>
            <a:endParaRPr sz="6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695B16-9627-4948-9617-6173459CCC59}"/>
              </a:ext>
            </a:extLst>
          </p:cNvPr>
          <p:cNvSpPr/>
          <p:nvPr/>
        </p:nvSpPr>
        <p:spPr>
          <a:xfrm>
            <a:off x="1123405" y="2481943"/>
            <a:ext cx="3860436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85BF90-2C7B-0B47-A972-C7A231A4362A}"/>
              </a:ext>
            </a:extLst>
          </p:cNvPr>
          <p:cNvSpPr/>
          <p:nvPr/>
        </p:nvSpPr>
        <p:spPr>
          <a:xfrm>
            <a:off x="6102893" y="2625267"/>
            <a:ext cx="3860436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Core Python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C9197D-2B7C-5243-B13C-51B11E3D1210}"/>
              </a:ext>
            </a:extLst>
          </p:cNvPr>
          <p:cNvSpPr/>
          <p:nvPr/>
        </p:nvSpPr>
        <p:spPr>
          <a:xfrm>
            <a:off x="11235882" y="3227023"/>
            <a:ext cx="3860436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Advanced Python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51624B6-30E6-9941-96E1-3E0D68FE7B77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83841" y="2939143"/>
            <a:ext cx="1119052" cy="143324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BDF03B3-07C9-774D-A844-83069045030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963329" y="3082467"/>
            <a:ext cx="1272553" cy="601756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7849664-F59A-7549-978A-938F9BEBC7F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753380" y="5013959"/>
            <a:ext cx="1460401" cy="490458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853DC7E-D661-A648-B04B-725FB1263146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11632366" y="4141423"/>
            <a:ext cx="1533734" cy="1362994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9F76DA5C-584B-0147-AA05-67319FA75C3D}"/>
              </a:ext>
            </a:extLst>
          </p:cNvPr>
          <p:cNvCxnSpPr>
            <a:cxnSpLocks/>
            <a:stCxn id="10" idx="1"/>
            <a:endCxn id="11" idx="1"/>
          </p:cNvCxnSpPr>
          <p:nvPr/>
        </p:nvCxnSpPr>
        <p:spPr>
          <a:xfrm rot="10800000" flipH="1" flipV="1">
            <a:off x="1892944" y="5013958"/>
            <a:ext cx="464186" cy="2043249"/>
          </a:xfrm>
          <a:prstGeom prst="curvedConnector3">
            <a:avLst>
              <a:gd name="adj1" fmla="val -49247"/>
            </a:avLst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F3AB9FF-6C0A-1746-BA1B-34D725AB647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217566" y="7057208"/>
            <a:ext cx="2626533" cy="561703"/>
          </a:xfrm>
          <a:prstGeom prst="curvedConnector3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0CBE4A4-7B85-3A42-9575-474C97C3D189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7720149" y="8076111"/>
            <a:ext cx="3054168" cy="1238795"/>
          </a:xfrm>
          <a:prstGeom prst="curvedConnector2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4DEB74E-87EA-D444-ADA5-E0A7BB86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79" y="2911845"/>
            <a:ext cx="430059" cy="471500"/>
          </a:xfrm>
          <a:prstGeom prst="rect">
            <a:avLst/>
          </a:prstGeom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1697AF-39D6-594E-A575-FF9F6D86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46" y="3492524"/>
            <a:ext cx="430059" cy="471500"/>
          </a:xfrm>
          <a:prstGeom prst="rect">
            <a:avLst/>
          </a:prstGeom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1BE38-9C1F-9C4A-96EB-CD11A88E1117}"/>
              </a:ext>
            </a:extLst>
          </p:cNvPr>
          <p:cNvGrpSpPr/>
          <p:nvPr/>
        </p:nvGrpSpPr>
        <p:grpSpPr>
          <a:xfrm>
            <a:off x="1892944" y="4556759"/>
            <a:ext cx="3860436" cy="914400"/>
            <a:chOff x="2357130" y="5143500"/>
            <a:chExt cx="3860436" cy="914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74D2E-9C3F-8240-BA5C-7BD2A8BBF4E0}"/>
                </a:ext>
              </a:extLst>
            </p:cNvPr>
            <p:cNvSpPr/>
            <p:nvPr/>
          </p:nvSpPr>
          <p:spPr>
            <a:xfrm>
              <a:off x="2357130" y="5143500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Docker </a:t>
              </a:r>
              <a:r>
                <a:rPr lang="ru-RU" sz="2400"/>
                <a:t>и </a:t>
              </a:r>
              <a:r>
                <a:rPr lang="en-US" sz="2400" dirty="0"/>
                <a:t/>
              </a:r>
              <a:br>
                <a:rPr lang="en-US" sz="2400" dirty="0"/>
              </a:br>
              <a:r>
                <a:rPr lang="en-US" sz="2400" dirty="0"/>
                <a:t>Docker Compose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BBDE7D-65CF-CC41-A465-3E5B0023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0623" y="5330700"/>
              <a:ext cx="720000" cy="54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FC3889-BBD4-AE40-849C-22DDA385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0074" y="5282379"/>
              <a:ext cx="938768" cy="54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0CBCC2-827E-7B42-A900-9AF2F17C4DF3}"/>
              </a:ext>
            </a:extLst>
          </p:cNvPr>
          <p:cNvGrpSpPr/>
          <p:nvPr/>
        </p:nvGrpSpPr>
        <p:grpSpPr>
          <a:xfrm>
            <a:off x="7213781" y="5047217"/>
            <a:ext cx="4418585" cy="914400"/>
            <a:chOff x="7213781" y="5047217"/>
            <a:chExt cx="4418585" cy="9144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5D0117-6E11-EC42-A7CF-4CF5BB293ED4}"/>
                </a:ext>
              </a:extLst>
            </p:cNvPr>
            <p:cNvSpPr/>
            <p:nvPr/>
          </p:nvSpPr>
          <p:spPr>
            <a:xfrm>
              <a:off x="7213781" y="5047217"/>
              <a:ext cx="4418585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Django and Databases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F5E35A6-8E39-224F-A493-74303053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879" y="5257433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791F78-14E7-1B48-9655-97DBA6AED07B}"/>
              </a:ext>
            </a:extLst>
          </p:cNvPr>
          <p:cNvGrpSpPr/>
          <p:nvPr/>
        </p:nvGrpSpPr>
        <p:grpSpPr>
          <a:xfrm>
            <a:off x="2357130" y="6600008"/>
            <a:ext cx="3860436" cy="914400"/>
            <a:chOff x="2357130" y="6600008"/>
            <a:chExt cx="3860436" cy="9144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11ED136-6CC3-A547-BFED-489965DE5A93}"/>
                </a:ext>
              </a:extLst>
            </p:cNvPr>
            <p:cNvSpPr/>
            <p:nvPr/>
          </p:nvSpPr>
          <p:spPr>
            <a:xfrm>
              <a:off x="2357130" y="66000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Microservices </a:t>
              </a:r>
              <a:r>
                <a:rPr lang="ru-RU" sz="2400"/>
                <a:t>и </a:t>
              </a:r>
              <a:r>
                <a:rPr lang="en-US" sz="2400" dirty="0"/>
                <a:t>API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C894A42-22F7-6741-8408-6727804B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65573" y="6787208"/>
              <a:ext cx="430820" cy="540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BE2A78-F481-5748-B97E-DBE88B3FA4B7}"/>
              </a:ext>
            </a:extLst>
          </p:cNvPr>
          <p:cNvGrpSpPr/>
          <p:nvPr/>
        </p:nvGrpSpPr>
        <p:grpSpPr>
          <a:xfrm>
            <a:off x="1706590" y="8857706"/>
            <a:ext cx="6013559" cy="914400"/>
            <a:chOff x="1706590" y="8857706"/>
            <a:chExt cx="6013559" cy="91440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68B9DF3-F03A-1D4B-82F9-97E2F502EB5E}"/>
                </a:ext>
              </a:extLst>
            </p:cNvPr>
            <p:cNvSpPr/>
            <p:nvPr/>
          </p:nvSpPr>
          <p:spPr>
            <a:xfrm>
              <a:off x="1706590" y="8857706"/>
              <a:ext cx="6013559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13" algn="ctr"/>
              <a:r>
                <a:rPr lang="ru-RU" sz="2400" dirty="0"/>
                <a:t>Нейросети для </a:t>
              </a:r>
              <a:r>
                <a:rPr lang="en-US" sz="2400" dirty="0"/>
                <a:t>backend-</a:t>
              </a:r>
              <a:r>
                <a:rPr lang="ru-RU" sz="2400" dirty="0"/>
                <a:t>проектов. </a:t>
              </a:r>
              <a:r>
                <a:rPr lang="en-US" sz="2400" dirty="0"/>
                <a:t/>
              </a:r>
              <a:br>
                <a:rPr lang="en-US" sz="2400" dirty="0"/>
              </a:br>
              <a:r>
                <a:rPr lang="en-US" sz="2400" dirty="0"/>
                <a:t>Deep ML</a:t>
              </a:r>
            </a:p>
          </p:txBody>
        </p:sp>
        <p:pic>
          <p:nvPicPr>
            <p:cNvPr id="31" name="Google Shape;225;p40">
              <a:extLst>
                <a:ext uri="{FF2B5EF4-FFF2-40B4-BE49-F238E27FC236}">
                  <a16:creationId xmlns:a16="http://schemas.microsoft.com/office/drawing/2014/main" id="{88199351-ED2F-5249-A21F-E3EBE0C4C91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/>
            <a:srcRect t="2849" b="2849"/>
            <a:stretch/>
          </p:blipFill>
          <p:spPr>
            <a:xfrm>
              <a:off x="1892944" y="9044906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9696FB-EF44-5A40-B2E7-3B55BFDE3D49}"/>
              </a:ext>
            </a:extLst>
          </p:cNvPr>
          <p:cNvGrpSpPr/>
          <p:nvPr/>
        </p:nvGrpSpPr>
        <p:grpSpPr>
          <a:xfrm>
            <a:off x="8844099" y="7161711"/>
            <a:ext cx="3860436" cy="914400"/>
            <a:chOff x="8073390" y="7514408"/>
            <a:chExt cx="3860436" cy="91440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DD7E4CD-DEBF-3747-BEE2-6E93F93B062F}"/>
                </a:ext>
              </a:extLst>
            </p:cNvPr>
            <p:cNvSpPr/>
            <p:nvPr/>
          </p:nvSpPr>
          <p:spPr>
            <a:xfrm>
              <a:off x="8073390" y="7514408"/>
              <a:ext cx="3860436" cy="914400"/>
            </a:xfrm>
            <a:prstGeom prst="roundRect">
              <a:avLst/>
            </a:prstGeom>
            <a:gradFill flip="none" rotWithShape="1">
              <a:gsLst>
                <a:gs pos="0">
                  <a:srgbClr val="F4841D"/>
                </a:gs>
                <a:gs pos="50000">
                  <a:srgbClr val="F59A1C"/>
                </a:gs>
                <a:gs pos="100000">
                  <a:srgbClr val="F7AD1B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82613" algn="ctr"/>
              <a:r>
                <a:rPr lang="en-US" sz="2400" dirty="0"/>
                <a:t>Final Team Project</a:t>
              </a:r>
            </a:p>
          </p:txBody>
        </p:sp>
        <p:pic>
          <p:nvPicPr>
            <p:cNvPr id="32" name="Google Shape;225;p40">
              <a:extLst>
                <a:ext uri="{FF2B5EF4-FFF2-40B4-BE49-F238E27FC236}">
                  <a16:creationId xmlns:a16="http://schemas.microsoft.com/office/drawing/2014/main" id="{5F46E20A-00F7-4548-846D-2AD0DFADB9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/>
            <a:srcRect t="2849" b="2849"/>
            <a:stretch/>
          </p:blipFill>
          <p:spPr>
            <a:xfrm>
              <a:off x="8289249" y="7701608"/>
              <a:ext cx="572629" cy="5400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33" name="Google Shape;225;p40">
            <a:extLst>
              <a:ext uri="{FF2B5EF4-FFF2-40B4-BE49-F238E27FC236}">
                <a16:creationId xmlns:a16="http://schemas.microsoft.com/office/drawing/2014/main" id="{D4E68D7B-04B1-D746-A392-1CCD859003DE}"/>
              </a:ext>
            </a:extLst>
          </p:cNvPr>
          <p:cNvPicPr preferRelativeResize="0"/>
          <p:nvPr/>
        </p:nvPicPr>
        <p:blipFill>
          <a:blip r:embed="rId10"/>
          <a:srcRect t="2849" b="2849"/>
          <a:stretch/>
        </p:blipFill>
        <p:spPr>
          <a:xfrm>
            <a:off x="1356690" y="2751594"/>
            <a:ext cx="419930" cy="396001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10784-6F15-B34A-BB92-2BC715333305}"/>
              </a:ext>
            </a:extLst>
          </p:cNvPr>
          <p:cNvSpPr txBox="1"/>
          <p:nvPr/>
        </p:nvSpPr>
        <p:spPr>
          <a:xfrm>
            <a:off x="1257299" y="2713809"/>
            <a:ext cx="16380243" cy="4919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делают методы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__,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__,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getattr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delattr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984250" lvl="2" indent="-4540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setattr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__(self, name, value):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Вызывается при установке атрибута.</a:t>
            </a:r>
          </a:p>
          <a:p>
            <a:pPr marL="984250" lvl="2" indent="-4540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getattribute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__(self, name):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Вызывается при доступе к атрибуту.</a:t>
            </a:r>
          </a:p>
          <a:p>
            <a:pPr marL="984250" lvl="2" indent="-4540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getattr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__(self, name):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Вызывается, если атрибут не найден стандартным способом.</a:t>
            </a:r>
          </a:p>
          <a:p>
            <a:pPr marL="984250" lvl="2" indent="-4540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delattr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__(self, name):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Вызывается при удалении атрибута.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метод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как его можно использовать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/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Метод __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call__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позволяет экземпляру класса вести себя как функция. 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такое функторы и как они используются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r>
              <a:rPr lang="ru-RU" sz="2800" dirty="0">
                <a:solidFill>
                  <a:schemeClr val="tx1"/>
                </a:solidFill>
                <a:latin typeface="JetBrains Mono"/>
              </a:rPr>
              <a:t/>
            </a:r>
            <a:br>
              <a:rPr lang="ru-RU" sz="2800" dirty="0">
                <a:solidFill>
                  <a:schemeClr val="tx1"/>
                </a:solidFill>
                <a:latin typeface="JetBrains Mono"/>
              </a:rPr>
            </a:br>
            <a:r>
              <a:rPr lang="ru-RU" sz="2000" dirty="0">
                <a:solidFill>
                  <a:schemeClr val="tx1"/>
                </a:solidFill>
                <a:latin typeface="JetBrains Mono"/>
              </a:rPr>
              <a:t>Функтор — это объект, который ведет себя как функция, благодаря реализации метода __</a:t>
            </a:r>
            <a:r>
              <a:rPr lang="en-US" sz="2000" dirty="0">
                <a:solidFill>
                  <a:schemeClr val="tx1"/>
                </a:solidFill>
                <a:latin typeface="JetBrains Mono"/>
              </a:rPr>
              <a:t>call__.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3612746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/>
          <a:p>
            <a:r>
              <a:rPr lang="ru-RU"/>
              <a:t>Ответы на вопросы для студентов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10784-6F15-B34A-BB92-2BC715333305}"/>
              </a:ext>
            </a:extLst>
          </p:cNvPr>
          <p:cNvSpPr txBox="1"/>
          <p:nvPr/>
        </p:nvSpPr>
        <p:spPr>
          <a:xfrm>
            <a:off x="1257299" y="2713809"/>
            <a:ext cx="16380243" cy="4938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создать класс-декоратор 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, для чего он используется и чем отличается от функции-декоратора?</a:t>
            </a:r>
            <a:br>
              <a:rPr lang="ru-RU" sz="2800" b="0" i="0" dirty="0">
                <a:solidFill>
                  <a:schemeClr val="tx1"/>
                </a:solidFill>
                <a:latin typeface="JetBrains Mono"/>
              </a:rPr>
            </a:b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Класс-декоратор оборачивает функцию и изменяет ее поведение.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Что делают методы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str__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repr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__?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Как они отличаются? </a:t>
            </a:r>
            <a:endParaRPr lang="ru-RU" sz="2800" dirty="0">
              <a:solidFill>
                <a:schemeClr val="tx1"/>
              </a:solidFill>
              <a:latin typeface="JetBrains Mono"/>
            </a:endParaRPr>
          </a:p>
          <a:p>
            <a:pPr marL="984250" indent="-5318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JetBrains Mono"/>
              </a:rPr>
              <a:t>__str__(self): </a:t>
            </a:r>
            <a:r>
              <a:rPr lang="ru-RU" sz="2000" dirty="0">
                <a:solidFill>
                  <a:schemeClr val="tx1"/>
                </a:solidFill>
                <a:latin typeface="JetBrains Mono"/>
              </a:rPr>
              <a:t>Возвращает строковое представление объекта, предназначенное для пользователей.</a:t>
            </a:r>
          </a:p>
          <a:p>
            <a:pPr marL="984250" indent="-5318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JetBrains Mono"/>
              </a:rPr>
              <a:t>__</a:t>
            </a:r>
            <a:r>
              <a:rPr lang="en-US" sz="2000" dirty="0" err="1">
                <a:solidFill>
                  <a:schemeClr val="tx1"/>
                </a:solidFill>
                <a:latin typeface="JetBrains Mono"/>
              </a:rPr>
              <a:t>repr</a:t>
            </a:r>
            <a:r>
              <a:rPr lang="en-US" sz="2000" dirty="0">
                <a:solidFill>
                  <a:schemeClr val="tx1"/>
                </a:solidFill>
                <a:latin typeface="JetBrains Mono"/>
              </a:rPr>
              <a:t>__(self): </a:t>
            </a:r>
            <a:r>
              <a:rPr lang="ru-RU" sz="2000" dirty="0">
                <a:solidFill>
                  <a:schemeClr val="tx1"/>
                </a:solidFill>
                <a:latin typeface="JetBrains Mono"/>
              </a:rPr>
              <a:t>Возвращает строковое представление объекта, предназначенное для разработчиков.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6"/>
            </a:pP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Для чего используются методы __</a:t>
            </a:r>
            <a:r>
              <a:rPr lang="en-US" sz="2800" b="0" i="0" dirty="0" err="1">
                <a:solidFill>
                  <a:schemeClr val="tx1"/>
                </a:solidFill>
                <a:latin typeface="JetBrains Mono"/>
              </a:rPr>
              <a:t>len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и __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abs__ </a:t>
            </a:r>
            <a:r>
              <a:rPr lang="ru-RU" sz="2800" b="0" i="0" dirty="0">
                <a:solidFill>
                  <a:schemeClr val="tx1"/>
                </a:solidFill>
                <a:latin typeface="JetBrains Mono"/>
              </a:rPr>
              <a:t>в </a:t>
            </a:r>
            <a:r>
              <a:rPr lang="en-US" sz="2800" b="0" i="0" dirty="0">
                <a:solidFill>
                  <a:schemeClr val="tx1"/>
                </a:solidFill>
                <a:latin typeface="JetBrains Mono"/>
              </a:rPr>
              <a:t>Python?</a:t>
            </a:r>
            <a:endParaRPr lang="ru-RU" sz="2800" b="0" i="0" dirty="0">
              <a:solidFill>
                <a:schemeClr val="tx1"/>
              </a:solidFill>
              <a:latin typeface="JetBrains Mono"/>
            </a:endParaRPr>
          </a:p>
          <a:p>
            <a:pPr marL="1022350" indent="-5302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len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__(self):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Возвращает длину объекта, вызывается функцией </a:t>
            </a:r>
            <a:r>
              <a:rPr lang="en-US" sz="2000" b="0" i="0" dirty="0" err="1">
                <a:solidFill>
                  <a:schemeClr val="tx1"/>
                </a:solidFill>
                <a:latin typeface="JetBrains Mono"/>
              </a:rPr>
              <a:t>len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().</a:t>
            </a:r>
          </a:p>
          <a:p>
            <a:pPr marL="1022350" indent="-5302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__abs__(self): </a:t>
            </a:r>
            <a:r>
              <a:rPr lang="ru-RU" sz="2000" b="0" i="0" dirty="0">
                <a:solidFill>
                  <a:schemeClr val="tx1"/>
                </a:solidFill>
                <a:latin typeface="JetBrains Mono"/>
              </a:rPr>
              <a:t>Возвращает абсолютное значение объекта, вызывается функцией </a:t>
            </a:r>
            <a:r>
              <a:rPr lang="en-US" sz="2000" b="0" i="0" dirty="0">
                <a:solidFill>
                  <a:schemeClr val="tx1"/>
                </a:solidFill>
                <a:latin typeface="JetBrains Mono"/>
              </a:rPr>
              <a:t>abs().</a:t>
            </a:r>
            <a:endParaRPr lang="ru-RU" sz="2000" b="0" i="0" dirty="0">
              <a:solidFill>
                <a:schemeClr val="tx1"/>
              </a:solidFill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943214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536027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Практика</a:t>
            </a:r>
            <a:endParaRPr lang="en-US" sz="86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en-US" sz="8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6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Весь материал занятия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endParaRPr lang="ru-RU" sz="66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Работа в сессионном зале</a:t>
            </a:r>
            <a:endParaRPr lang="ru-RU" sz="60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8313653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EF10-5BF4-CC43-A292-4B076BDB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в сессионном зале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D0F4F-D153-6541-9CE6-83CC0883C9B4}"/>
              </a:ext>
            </a:extLst>
          </p:cNvPr>
          <p:cNvSpPr txBox="1"/>
          <p:nvPr/>
        </p:nvSpPr>
        <p:spPr>
          <a:xfrm>
            <a:off x="1257300" y="2713809"/>
            <a:ext cx="1298121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Выполните задания в файлах: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JetBrains Mono"/>
              </a:rPr>
              <a:t>Exercises</a:t>
            </a:r>
            <a:r>
              <a:rPr lang="ru-RU" sz="2400" dirty="0">
                <a:solidFill>
                  <a:schemeClr val="tx1"/>
                </a:solidFill>
                <a:latin typeface="JetBrains Mono"/>
              </a:rPr>
              <a:t>/</a:t>
            </a:r>
            <a:r>
              <a:rPr lang="en-US" sz="2400" dirty="0" err="1">
                <a:solidFill>
                  <a:schemeClr val="tx1"/>
                </a:solidFill>
                <a:latin typeface="JetBrains Mono"/>
              </a:rPr>
              <a:t>practice.py</a:t>
            </a:r>
            <a:endParaRPr lang="ru-RU" sz="240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endParaRPr lang="ru-RU" sz="2400" b="0" i="0" dirty="0">
              <a:solidFill>
                <a:schemeClr val="tx1"/>
              </a:solidFill>
              <a:latin typeface="JetBrains Mono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JetBrains Mono"/>
              </a:rPr>
              <a:t>Время выполнения: 30 минут</a:t>
            </a:r>
          </a:p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Как работать с заданием: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Поделитесь на команды по 3-4 человека и перейдите в сессионные залы.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Один человек демонстрирует экран и записывает решение, все остальные вырабатывают решение.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chemeClr val="tx1"/>
                </a:solidFill>
                <a:latin typeface="JetBrains Mono"/>
              </a:rPr>
              <a:t>Вся команда должна понимать решение, объясняйте друг другу.</a:t>
            </a:r>
          </a:p>
        </p:txBody>
      </p:sp>
    </p:spTree>
    <p:extLst>
      <p:ext uri="{BB962C8B-B14F-4D97-AF65-F5344CB8AC3E}">
        <p14:creationId xmlns:p14="http://schemas.microsoft.com/office/powerpoint/2010/main" val="3707580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F89D-7176-1A44-9626-E62A4811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Практика студентов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E84C3-09F6-D045-A013-38DFCE6660B7}"/>
              </a:ext>
            </a:extLst>
          </p:cNvPr>
          <p:cNvSpPr txBox="1"/>
          <p:nvPr/>
        </p:nvSpPr>
        <p:spPr>
          <a:xfrm>
            <a:off x="1257300" y="2204358"/>
            <a:ext cx="16743317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ru-RU" sz="2400" b="1" dirty="0">
                <a:solidFill>
                  <a:schemeClr val="tx1"/>
                </a:solidFill>
                <a:latin typeface="+mn-lt"/>
              </a:rPr>
              <a:t>Пример использования методов __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setattr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getattribute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getattr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delattr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__, </a:t>
            </a:r>
            <a:r>
              <a:rPr lang="ru-RU" sz="2400" b="1" dirty="0">
                <a:solidFill>
                  <a:schemeClr val="tx1"/>
                </a:solidFill>
                <a:latin typeface="+mn-lt"/>
              </a:rPr>
              <a:t>метода __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call__, </a:t>
            </a:r>
            <a:r>
              <a:rPr lang="ru-RU" sz="2400" b="1" dirty="0">
                <a:solidFill>
                  <a:schemeClr val="tx1"/>
                </a:solidFill>
                <a:latin typeface="+mn-lt"/>
              </a:rPr>
              <a:t>функторов и классов-декораторов, а также методов __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str__, __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repr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len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b="1" dirty="0">
                <a:solidFill>
                  <a:schemeClr val="tx1"/>
                </a:solidFill>
                <a:latin typeface="+mn-lt"/>
              </a:rPr>
              <a:t>и __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abs__. </a:t>
            </a:r>
            <a:r>
              <a:rPr lang="ru-RU" sz="2400" b="1" dirty="0">
                <a:solidFill>
                  <a:schemeClr val="tx1"/>
                </a:solidFill>
                <a:latin typeface="+mn-lt"/>
              </a:rPr>
              <a:t>(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Exercises/</a:t>
            </a: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practice.py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)</a:t>
            </a:r>
            <a:endParaRPr lang="ru-RU" sz="2400" b="1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endParaRPr lang="en-US" sz="2400" b="1" i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ru-RU" sz="2400" b="1" i="0" dirty="0">
                <a:solidFill>
                  <a:schemeClr val="tx1"/>
                </a:solidFill>
                <a:latin typeface="+mn-lt"/>
              </a:rPr>
              <a:t>Задача : Создание класса </a:t>
            </a:r>
            <a:r>
              <a:rPr lang="en-US" sz="2400" b="1" i="0" dirty="0" err="1">
                <a:solidFill>
                  <a:schemeClr val="tx1"/>
                </a:solidFill>
                <a:latin typeface="+mn-lt"/>
              </a:rPr>
              <a:t>AdvancedCalculator</a:t>
            </a:r>
            <a:r>
              <a:rPr lang="en-US" sz="2400" b="1" i="0" dirty="0">
                <a:solidFill>
                  <a:schemeClr val="tx1"/>
                </a:solidFill>
                <a:latin typeface="+mn-lt"/>
              </a:rPr>
              <a:t> </a:t>
            </a:r>
            <a:r>
              <a:rPr lang="ru-RU" sz="2400" b="1" i="0" dirty="0">
                <a:solidFill>
                  <a:schemeClr val="tx1"/>
                </a:solidFill>
                <a:latin typeface="+mn-lt"/>
              </a:rPr>
              <a:t>с расширенной функциональностью</a:t>
            </a:r>
          </a:p>
          <a:p>
            <a:pPr>
              <a:lnSpc>
                <a:spcPct val="150000"/>
              </a:lnSpc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Создайте класс 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AdvancedCalculator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который будет выполнять базовые арифметические операции и предоставлять расширенные возможности. Класс должен поддерживать следующие возможности:</a:t>
            </a:r>
          </a:p>
          <a:p>
            <a:pPr>
              <a:lnSpc>
                <a:spcPct val="150000"/>
              </a:lnSpc>
            </a:pPr>
            <a:endParaRPr lang="ru-RU" sz="2400" i="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 err="1">
                <a:solidFill>
                  <a:schemeClr val="tx1"/>
                </a:solidFill>
                <a:latin typeface="+mn-lt"/>
              </a:rPr>
              <a:t>Логирование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 всех операций по установке, получению и удалению атрибутов.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Ведение счетчика вызовов объекта.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Функциональность функторов для сложения и умножения чисел.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i="0" dirty="0">
                <a:solidFill>
                  <a:schemeClr val="tx1"/>
                </a:solidFill>
                <a:latin typeface="+mn-lt"/>
              </a:rPr>
              <a:t>Реализация методов 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str__,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repr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__, __</a:t>
            </a:r>
            <a:r>
              <a:rPr lang="en-US" sz="2400" i="0" dirty="0" err="1">
                <a:solidFill>
                  <a:schemeClr val="tx1"/>
                </a:solidFill>
                <a:latin typeface="+mn-lt"/>
              </a:rPr>
              <a:t>len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__ </a:t>
            </a:r>
            <a:r>
              <a:rPr lang="ru-RU" sz="2400" i="0" dirty="0">
                <a:solidFill>
                  <a:schemeClr val="tx1"/>
                </a:solidFill>
                <a:latin typeface="+mn-lt"/>
              </a:rPr>
              <a:t>и __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abs__.</a:t>
            </a:r>
          </a:p>
        </p:txBody>
      </p:sp>
    </p:spTree>
    <p:extLst>
      <p:ext uri="{BB962C8B-B14F-4D97-AF65-F5344CB8AC3E}">
        <p14:creationId xmlns:p14="http://schemas.microsoft.com/office/powerpoint/2010/main" val="21442688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623400" y="430690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 fontScale="92500" lnSpcReduction="10000"/>
          </a:bodyPr>
          <a:lstStyle/>
          <a:p>
            <a:pPr algn="ctr"/>
            <a:r>
              <a:rPr lang="en" sz="5600" dirty="0" err="1">
                <a:solidFill>
                  <a:schemeClr val="bg1"/>
                </a:solidFill>
              </a:rPr>
              <a:t>Работа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в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сессионном</a:t>
            </a:r>
            <a:r>
              <a:rPr lang="en" sz="5600" dirty="0">
                <a:solidFill>
                  <a:schemeClr val="bg1"/>
                </a:solidFill>
              </a:rPr>
              <a:t> </a:t>
            </a:r>
            <a:r>
              <a:rPr lang="en" sz="5600" dirty="0" err="1">
                <a:solidFill>
                  <a:schemeClr val="bg1"/>
                </a:solidFill>
              </a:rPr>
              <a:t>зале</a:t>
            </a:r>
            <a:endParaRPr lang="en" sz="5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4759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3B91-56DD-A246-9050-3EB1314A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в сессионных залах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E63B5-81C1-EA4D-8CD3-DF50A2276311}"/>
              </a:ext>
            </a:extLst>
          </p:cNvPr>
          <p:cNvSpPr txBox="1"/>
          <p:nvPr/>
        </p:nvSpPr>
        <p:spPr>
          <a:xfrm>
            <a:off x="1257300" y="3955841"/>
            <a:ext cx="12471763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120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Пусть каждая команда покажет свои решения и расскажет:</a:t>
            </a:r>
            <a:endParaRPr lang="ru-RU" sz="2800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Arial" panose="020B0604020202020204" pitchFamily="34" charset="0"/>
              </a:rPr>
              <a:t> </a:t>
            </a: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что получилось сделать;</a:t>
            </a:r>
          </a:p>
          <a:p>
            <a:pPr algn="l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где были трудности и какие вопросы возникли в процессе решения.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ru-RU" sz="2800" b="0" i="0" u="none" strike="noStrike" dirty="0">
                <a:solidFill>
                  <a:srgbClr val="000000"/>
                </a:solidFill>
                <a:effectLst/>
              </a:rPr>
              <a:t/>
            </a:r>
            <a:br>
              <a:rPr lang="ru-RU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ru-RU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Преподаватель разбирает решения, указывает на ошибки и показывает верный подход к решению.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34800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/>
          <p:nvPr/>
        </p:nvSpPr>
        <p:spPr>
          <a:xfrm>
            <a:off x="1470572" y="3150669"/>
            <a:ext cx="15850777" cy="506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Вспомнили что такое магические методы</a:t>
            </a:r>
            <a:endParaRPr lang="en-US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Рассмотрели методы доступа к атрибутам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setattr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getattribute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getattr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 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и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delattr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Рассмотрели метод __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call__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и как на его основе строятся функторы и классы-декораторы</a:t>
            </a:r>
          </a:p>
          <a:p>
            <a:pPr marL="457200" marR="0" lvl="0" indent="-457200" algn="l" rtl="0">
              <a:lnSpc>
                <a:spcPct val="115000"/>
              </a:lnSpc>
              <a:spcBef>
                <a:spcPts val="0"/>
              </a:spcBef>
              <a:spcAft>
                <a:spcPts val="240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Char char="•"/>
            </a:pP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Поработали с методами __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str__,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repr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__, __</a:t>
            </a:r>
            <a:r>
              <a:rPr lang="en-US" sz="3000" dirty="0" err="1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len</a:t>
            </a:r>
            <a:r>
              <a:rPr lang="en-US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__, __abs__</a:t>
            </a:r>
            <a:r>
              <a:rPr lang="ru-RU" sz="3000" dirty="0">
                <a:solidFill>
                  <a:srgbClr val="030303"/>
                </a:solidFill>
                <a:latin typeface="Inter"/>
                <a:ea typeface="Inter"/>
                <a:cs typeface="Calibri"/>
                <a:sym typeface="Inter"/>
              </a:rPr>
              <a:t> определяющими поведение стандартных функций</a:t>
            </a:r>
            <a:endParaRPr lang="en-US" sz="3000" dirty="0">
              <a:solidFill>
                <a:srgbClr val="030303"/>
              </a:solidFill>
              <a:latin typeface="Inter"/>
              <a:ea typeface="Inter"/>
              <a:cs typeface="Calibri"/>
              <a:sym typeface="Inter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1470572" y="1417569"/>
            <a:ext cx="12230100" cy="116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</a:t>
            </a:r>
            <a:r>
              <a:rPr lang="en-US" sz="6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ЗАКЛЮЧЕНИЕ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756F-0EF2-EE4C-9E5B-216055F1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модуля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5D224E-2679-C14B-841A-CA383E987B70}"/>
              </a:ext>
            </a:extLst>
          </p:cNvPr>
          <p:cNvSpPr/>
          <p:nvPr/>
        </p:nvSpPr>
        <p:spPr>
          <a:xfrm>
            <a:off x="2782859" y="2079625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Введение в ООП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52DE665-F14B-F746-BBBD-CA79495F3C84}"/>
              </a:ext>
            </a:extLst>
          </p:cNvPr>
          <p:cNvSpPr/>
          <p:nvPr/>
        </p:nvSpPr>
        <p:spPr>
          <a:xfrm>
            <a:off x="2782859" y="3154362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Методы </a:t>
            </a:r>
            <a:r>
              <a:rPr lang="en-US" sz="2400" dirty="0" err="1"/>
              <a:t>init</a:t>
            </a:r>
            <a:r>
              <a:rPr lang="en-US" sz="2400" dirty="0"/>
              <a:t>, del, new, </a:t>
            </a:r>
            <a:r>
              <a:rPr lang="en-US" sz="2400" dirty="0" err="1"/>
              <a:t>classmethod</a:t>
            </a:r>
            <a:r>
              <a:rPr lang="en-US" sz="2400" dirty="0"/>
              <a:t>, </a:t>
            </a:r>
            <a:r>
              <a:rPr lang="en-US" sz="2400" dirty="0" err="1"/>
              <a:t>staticmethod</a:t>
            </a:r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D78031-5646-8E48-9517-AF68E6EFB15F}"/>
              </a:ext>
            </a:extLst>
          </p:cNvPr>
          <p:cNvSpPr/>
          <p:nvPr/>
        </p:nvSpPr>
        <p:spPr>
          <a:xfrm>
            <a:off x="2782858" y="4229099"/>
            <a:ext cx="5864751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Инкапсуляция. Режимы доступа, свойства </a:t>
            </a:r>
            <a:r>
              <a:rPr lang="ru-RU" sz="2400"/>
              <a:t>и дескрипторы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E267D2-C98C-2048-935B-896B37EEFE9F}"/>
              </a:ext>
            </a:extLst>
          </p:cNvPr>
          <p:cNvSpPr/>
          <p:nvPr/>
        </p:nvSpPr>
        <p:spPr>
          <a:xfrm>
            <a:off x="2782858" y="530383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</a:t>
            </a:r>
            <a:r>
              <a:rPr lang="ru-RU" sz="2400"/>
              <a:t>Часть 1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00425A7-F5FE-7C40-A901-19048C671428}"/>
              </a:ext>
            </a:extLst>
          </p:cNvPr>
          <p:cNvSpPr/>
          <p:nvPr/>
        </p:nvSpPr>
        <p:spPr>
          <a:xfrm>
            <a:off x="2782858" y="6378576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Магические методы классов. Часть 2</a:t>
            </a:r>
            <a:endParaRPr lang="en-US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18FD4C-7AE7-2E43-BE28-5EA152832402}"/>
              </a:ext>
            </a:extLst>
          </p:cNvPr>
          <p:cNvSpPr/>
          <p:nvPr/>
        </p:nvSpPr>
        <p:spPr>
          <a:xfrm>
            <a:off x="2782856" y="7721105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9F9FC"/>
              </a:gs>
              <a:gs pos="50000">
                <a:srgbClr val="F4841D"/>
              </a:gs>
              <a:gs pos="100000">
                <a:srgbClr val="F9F9FC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…</a:t>
            </a:r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9178BD-AD63-D143-A60B-2335F0E76A4C}"/>
              </a:ext>
            </a:extLst>
          </p:cNvPr>
          <p:cNvSpPr/>
          <p:nvPr/>
        </p:nvSpPr>
        <p:spPr>
          <a:xfrm>
            <a:off x="2782857" y="9063634"/>
            <a:ext cx="5864751" cy="914400"/>
          </a:xfrm>
          <a:prstGeom prst="roundRect">
            <a:avLst/>
          </a:prstGeom>
          <a:gradFill flip="none" rotWithShape="1">
            <a:gsLst>
              <a:gs pos="0">
                <a:srgbClr val="F4841D"/>
              </a:gs>
              <a:gs pos="50000">
                <a:srgbClr val="F59A1C"/>
              </a:gs>
              <a:gs pos="100000">
                <a:srgbClr val="F7AD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Проектный урок: Программа для изучения иностранных языков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C4926-C59C-A049-8F44-F831BDFB82DE}"/>
              </a:ext>
            </a:extLst>
          </p:cNvPr>
          <p:cNvSpPr txBox="1"/>
          <p:nvPr/>
        </p:nvSpPr>
        <p:spPr>
          <a:xfrm>
            <a:off x="1969222" y="3196063"/>
            <a:ext cx="535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9E779-8784-0E42-A1C4-A7BDD0537F6E}"/>
              </a:ext>
            </a:extLst>
          </p:cNvPr>
          <p:cNvSpPr txBox="1"/>
          <p:nvPr/>
        </p:nvSpPr>
        <p:spPr>
          <a:xfrm>
            <a:off x="2054182" y="2121326"/>
            <a:ext cx="45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BAD53-7ECA-3747-B456-4AC8C360CE1B}"/>
              </a:ext>
            </a:extLst>
          </p:cNvPr>
          <p:cNvSpPr txBox="1"/>
          <p:nvPr/>
        </p:nvSpPr>
        <p:spPr>
          <a:xfrm>
            <a:off x="2036548" y="4270799"/>
            <a:ext cx="468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800">
                <a:solidFill>
                  <a:schemeClr val="bg1">
                    <a:lumMod val="75000"/>
                  </a:schemeClr>
                </a:solidFill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5F5A3-C254-BB47-80E9-D56896AD8DEE}"/>
              </a:ext>
            </a:extLst>
          </p:cNvPr>
          <p:cNvSpPr txBox="1"/>
          <p:nvPr/>
        </p:nvSpPr>
        <p:spPr>
          <a:xfrm>
            <a:off x="1938765" y="5345535"/>
            <a:ext cx="566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6F6E1-24A2-3B4E-823D-179806ED78FA}"/>
              </a:ext>
            </a:extLst>
          </p:cNvPr>
          <p:cNvSpPr txBox="1"/>
          <p:nvPr/>
        </p:nvSpPr>
        <p:spPr>
          <a:xfrm>
            <a:off x="2022122" y="6420271"/>
            <a:ext cx="482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C3721-2D72-3542-880C-D1726344B568}"/>
              </a:ext>
            </a:extLst>
          </p:cNvPr>
          <p:cNvSpPr txBox="1"/>
          <p:nvPr/>
        </p:nvSpPr>
        <p:spPr>
          <a:xfrm>
            <a:off x="1658239" y="9105335"/>
            <a:ext cx="846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pple Chancery" panose="03020702040506060504" pitchFamily="66" charset="-79"/>
                <a:ea typeface="Brush Script MT" panose="03060802040406070304" pitchFamily="66" charset="-122"/>
                <a:cs typeface="Apple Chancery" panose="03020702040506060504" pitchFamily="66" charset="-79"/>
              </a:rPr>
              <a:t>20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B8D18-1D08-794C-8F4B-E9170D22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1" y="614014"/>
            <a:ext cx="1058562" cy="1160565"/>
          </a:xfrm>
          <a:prstGeom prst="rect">
            <a:avLst/>
          </a:prstGeom>
          <a:effectLst/>
        </p:spPr>
      </p:pic>
      <p:pic>
        <p:nvPicPr>
          <p:cNvPr id="20" name="Google Shape;225;p40">
            <a:extLst>
              <a:ext uri="{FF2B5EF4-FFF2-40B4-BE49-F238E27FC236}">
                <a16:creationId xmlns:a16="http://schemas.microsoft.com/office/drawing/2014/main" id="{98917A15-D150-1146-8D63-DAFCDC18BA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t="267" b="267"/>
          <a:stretch/>
        </p:blipFill>
        <p:spPr>
          <a:xfrm flipH="1">
            <a:off x="10227491" y="1982572"/>
            <a:ext cx="3307700" cy="3119224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066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/>
          <p:nvPr/>
        </p:nvSpPr>
        <p:spPr>
          <a:xfrm>
            <a:off x="936000" y="972000"/>
            <a:ext cx="12230100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ПЛАН </a:t>
            </a:r>
            <a:endParaRPr sz="6400" b="1" i="0" u="none" strike="noStrike" cap="none">
              <a:solidFill>
                <a:srgbClr val="03030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en-US" sz="6400" b="1" i="0" u="none" strike="noStrike" cap="none">
                <a:solidFill>
                  <a:srgbClr val="030303"/>
                </a:solidFill>
                <a:latin typeface="Inter"/>
                <a:ea typeface="Inter"/>
                <a:cs typeface="Inter"/>
                <a:sym typeface="Inter"/>
              </a:rPr>
              <a:t>ЗАНЯТИЯ</a:t>
            </a:r>
            <a:endParaRPr sz="6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935998" y="4542124"/>
            <a:ext cx="13746653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Методы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setattr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__,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getattribute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__,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getattr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 </a:t>
            </a: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и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delattr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Метод __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call__. </a:t>
            </a:r>
            <a:endParaRPr lang="ru-RU" sz="36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Функторы и классы-декораторы</a:t>
            </a:r>
          </a:p>
          <a:p>
            <a:pPr marL="594360" marR="0" lvl="0" indent="-5943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ru-RU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Методы __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str__,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repr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__, __</a:t>
            </a:r>
            <a:r>
              <a:rPr lang="en-US" sz="3600" b="0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len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__, __abs__</a:t>
            </a:r>
            <a:endParaRPr lang="ru-RU" sz="36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0795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4990699" y="2745033"/>
            <a:ext cx="11612880" cy="45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Методы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25"/>
              <a:buFont typeface="Arial"/>
              <a:buNone/>
            </a:pP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setattr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 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getattribute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 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getattr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  <a:r>
              <a:rPr lang="ru-RU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__</a:t>
            </a:r>
            <a:r>
              <a:rPr lang="en-US" sz="8600" b="1" i="0" u="none" strike="noStrike" cap="none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delattr</a:t>
            </a:r>
            <a:r>
              <a:rPr lang="en-US" sz="86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__</a:t>
            </a:r>
          </a:p>
        </p:txBody>
      </p:sp>
    </p:spTree>
    <p:extLst>
      <p:ext uri="{BB962C8B-B14F-4D97-AF65-F5344CB8AC3E}">
        <p14:creationId xmlns:p14="http://schemas.microsoft.com/office/powerpoint/2010/main" val="34888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8A54-0865-F644-B307-5A3A000C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__</a:t>
            </a:r>
            <a:r>
              <a:rPr lang="en-US" dirty="0" err="1"/>
              <a:t>setattr</a:t>
            </a:r>
            <a:r>
              <a:rPr lang="en-US" dirty="0"/>
              <a:t>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9471-9D46-8E42-96A2-A2A9923FB495}"/>
              </a:ext>
            </a:extLst>
          </p:cNvPr>
          <p:cNvSpPr txBox="1"/>
          <p:nvPr/>
        </p:nvSpPr>
        <p:spPr>
          <a:xfrm>
            <a:off x="1257301" y="2536825"/>
            <a:ext cx="1674331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Метод </a:t>
            </a:r>
            <a:r>
              <a:rPr lang="ru-RU" sz="2400" b="1" dirty="0"/>
              <a:t>__</a:t>
            </a:r>
            <a:r>
              <a:rPr lang="en-US" sz="2400" b="1" dirty="0" err="1"/>
              <a:t>setattr</a:t>
            </a:r>
            <a:r>
              <a:rPr lang="en-US" sz="2400" b="1" dirty="0"/>
              <a:t>__ </a:t>
            </a:r>
            <a:r>
              <a:rPr lang="ru-RU" sz="2400" dirty="0"/>
              <a:t>вызывается в момент присваивания атрибуту нового значения. </a:t>
            </a:r>
            <a:br>
              <a:rPr lang="ru-RU" sz="2400" dirty="0"/>
            </a:br>
            <a:r>
              <a:rPr lang="ru-RU" sz="2400" dirty="0"/>
              <a:t>Это позволяет контролировать и изменять поведение установки атрибутов.</a:t>
            </a:r>
          </a:p>
          <a:p>
            <a:endParaRPr lang="ru-RU" sz="2400" dirty="0"/>
          </a:p>
          <a:p>
            <a:endParaRPr lang="ru-RU" sz="2400" dirty="0"/>
          </a:p>
          <a:p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value):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self.value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__(self, name, value):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name == "value" and value &lt; 0: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raise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ValueError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("Value must be non-negative")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super().__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setattr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__(name, value)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327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7881</TotalTime>
  <Words>2722</Words>
  <Application>Microsoft Office PowerPoint</Application>
  <PresentationFormat>Произвольный</PresentationFormat>
  <Paragraphs>474</Paragraphs>
  <Slides>57</Slides>
  <Notes>29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57</vt:i4>
      </vt:variant>
    </vt:vector>
  </HeadingPairs>
  <TitlesOfParts>
    <vt:vector size="71" baseType="lpstr">
      <vt:lpstr>Inter SemiBold</vt:lpstr>
      <vt:lpstr>Calibri</vt:lpstr>
      <vt:lpstr>Courier New</vt:lpstr>
      <vt:lpstr>JetBrains Mono</vt:lpstr>
      <vt:lpstr>Arial</vt:lpstr>
      <vt:lpstr>Brush Script MT</vt:lpstr>
      <vt:lpstr>Montserrat SemiBold</vt:lpstr>
      <vt:lpstr>Inter</vt:lpstr>
      <vt:lpstr>Corbel</vt:lpstr>
      <vt:lpstr>Open Sans</vt:lpstr>
      <vt:lpstr>Apple Chancery</vt:lpstr>
      <vt:lpstr>Roboto</vt:lpstr>
      <vt:lpstr>Office Theme</vt:lpstr>
      <vt:lpstr>Custom Design</vt:lpstr>
      <vt:lpstr>Python Магические методы классов часть 1</vt:lpstr>
      <vt:lpstr>Презентация PowerPoint</vt:lpstr>
      <vt:lpstr>Презентация PowerPoint</vt:lpstr>
      <vt:lpstr>Презентация PowerPoint</vt:lpstr>
      <vt:lpstr>Презентация PowerPoint</vt:lpstr>
      <vt:lpstr>Карта модуля</vt:lpstr>
      <vt:lpstr>Презентация PowerPoint</vt:lpstr>
      <vt:lpstr>Презентация PowerPoint</vt:lpstr>
      <vt:lpstr>__setattr__</vt:lpstr>
      <vt:lpstr>__getattribute__ </vt:lpstr>
      <vt:lpstr>__getattribute__ </vt:lpstr>
      <vt:lpstr>__getattr__ </vt:lpstr>
      <vt:lpstr>__delattr__</vt:lpstr>
      <vt:lpstr>Live-coding</vt:lpstr>
      <vt:lpstr>Вопросы для студентов</vt:lpstr>
      <vt:lpstr>Ответы на вопросы для студентов</vt:lpstr>
      <vt:lpstr>Ответы на вопросы для студентов</vt:lpstr>
      <vt:lpstr>Презентация PowerPoint</vt:lpstr>
      <vt:lpstr>Задание в сессионном зале</vt:lpstr>
      <vt:lpstr>Практика студентов</vt:lpstr>
      <vt:lpstr>Презентация PowerPoint</vt:lpstr>
      <vt:lpstr>Работа в сессионных залах</vt:lpstr>
      <vt:lpstr>Презентация PowerPoint</vt:lpstr>
      <vt:lpstr>__call__ </vt:lpstr>
      <vt:lpstr>__call__ </vt:lpstr>
      <vt:lpstr>__call__ </vt:lpstr>
      <vt:lpstr>__call__ </vt:lpstr>
      <vt:lpstr>Презентация PowerPoint</vt:lpstr>
      <vt:lpstr>Функторы и классы-декораторы </vt:lpstr>
      <vt:lpstr>Функторы </vt:lpstr>
      <vt:lpstr>Функторы и классы-декораторы </vt:lpstr>
      <vt:lpstr>Декораторы </vt:lpstr>
      <vt:lpstr>Live-coding</vt:lpstr>
      <vt:lpstr>Вопросы для студентов</vt:lpstr>
      <vt:lpstr>Ответы на вопросы для студентов</vt:lpstr>
      <vt:lpstr>Ответы на вопросы для студентов</vt:lpstr>
      <vt:lpstr>Презентация PowerPoint</vt:lpstr>
      <vt:lpstr>Задание в сессионном зале</vt:lpstr>
      <vt:lpstr>Практика студентов</vt:lpstr>
      <vt:lpstr>Презентация PowerPoint</vt:lpstr>
      <vt:lpstr>Работа в сессионных залах</vt:lpstr>
      <vt:lpstr>Презентация PowerPoint</vt:lpstr>
      <vt:lpstr>Методы  __str__  __repr__  __len__  __abs__</vt:lpstr>
      <vt:lpstr>__str__</vt:lpstr>
      <vt:lpstr>__repr__</vt:lpstr>
      <vt:lpstr>__len__</vt:lpstr>
      <vt:lpstr>__abs__</vt:lpstr>
      <vt:lpstr>Live-coding</vt:lpstr>
      <vt:lpstr>Вопросы для студентов</vt:lpstr>
      <vt:lpstr>Ответы на вопросы для студентов</vt:lpstr>
      <vt:lpstr>Ответы на вопросы для студентов</vt:lpstr>
      <vt:lpstr>Презентация PowerPoint</vt:lpstr>
      <vt:lpstr>Задание в сессионном зале</vt:lpstr>
      <vt:lpstr>Практика студентов</vt:lpstr>
      <vt:lpstr>Презентация PowerPoint</vt:lpstr>
      <vt:lpstr>Работа в сессионных залах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biibars</cp:lastModifiedBy>
  <cp:revision>66</cp:revision>
  <dcterms:created xsi:type="dcterms:W3CDTF">2022-11-15T10:50:05Z</dcterms:created>
  <dcterms:modified xsi:type="dcterms:W3CDTF">2025-02-27T19:29:10Z</dcterms:modified>
</cp:coreProperties>
</file>